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3" r:id="rId4"/>
    <p:sldMasterId id="2147483664" r:id="rId5"/>
  </p:sldMasterIdLst>
  <p:notesMasterIdLst>
    <p:notesMasterId r:id="rId24"/>
  </p:notesMasterIdLst>
  <p:handoutMasterIdLst>
    <p:handoutMasterId r:id="rId25"/>
  </p:handoutMasterIdLst>
  <p:sldIdLst>
    <p:sldId id="3319" r:id="rId6"/>
    <p:sldId id="3299" r:id="rId7"/>
    <p:sldId id="3326" r:id="rId8"/>
    <p:sldId id="259" r:id="rId9"/>
    <p:sldId id="3320" r:id="rId10"/>
    <p:sldId id="3321" r:id="rId11"/>
    <p:sldId id="3322" r:id="rId12"/>
    <p:sldId id="3323" r:id="rId13"/>
    <p:sldId id="3327" r:id="rId14"/>
    <p:sldId id="3328" r:id="rId15"/>
    <p:sldId id="3329" r:id="rId16"/>
    <p:sldId id="3330" r:id="rId17"/>
    <p:sldId id="3333" r:id="rId18"/>
    <p:sldId id="3334" r:id="rId19"/>
    <p:sldId id="3331" r:id="rId20"/>
    <p:sldId id="3335" r:id="rId21"/>
    <p:sldId id="3332" r:id="rId22"/>
    <p:sldId id="3324" r:id="rId23"/>
  </p:sldIdLst>
  <p:sldSz cx="12192000" cy="6858000"/>
  <p:notesSz cx="6858000" cy="9945688"/>
  <p:embeddedFontLst>
    <p:embeddedFont>
      <p:font typeface="Calibri" panose="020F0502020204030204" pitchFamily="34" charset="0"/>
      <p:regular r:id="rId26"/>
      <p:bold r:id="rId27"/>
      <p:italic r:id="rId28"/>
      <p:boldItalic r:id="rId29"/>
    </p:embeddedFont>
    <p:embeddedFont>
      <p:font typeface="DIN Condensed" panose="020B0606040000020204" pitchFamily="34" charset="0"/>
      <p:regular r:id="rId30"/>
      <p:bold r:id="rId31"/>
    </p:embeddedFont>
    <p:embeddedFont>
      <p:font typeface="DIN Condensed Light" panose="020B0506040000020204" pitchFamily="34" charset="0"/>
      <p:regular r:id="rId32"/>
    </p:embeddedFont>
    <p:embeddedFont>
      <p:font typeface="F37 Bolton" panose="00000500000000000000" pitchFamily="50" charset="0"/>
      <p:regular r:id="rId33"/>
    </p:embeddedFont>
    <p:embeddedFont>
      <p:font typeface="F37 Bolton Bold" panose="00000800000000000000" pitchFamily="50" charset="0"/>
      <p:bold r:id="rId34"/>
    </p:embeddedFont>
    <p:embeddedFont>
      <p:font typeface="F37 Bolton Light" panose="00000400000000000000" pitchFamily="50" charset="0"/>
      <p:regular r:id="rId35"/>
    </p:embeddedFont>
    <p:embeddedFont>
      <p:font typeface="F37 Bolton Light Italic" panose="00000400000000000000" pitchFamily="50"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18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er, Caroline (OAG)" initials="MC(" lastIdx="7" clrIdx="0">
    <p:extLst>
      <p:ext uri="{19B8F6BF-5375-455C-9EA6-DF929625EA0E}">
        <p15:presenceInfo xmlns:p15="http://schemas.microsoft.com/office/powerpoint/2012/main" userId="S::Caroline.Mather@oag.com::68c438a6-3030-4dc8-86a2-db7a037ddfcc" providerId="AD"/>
      </p:ext>
    </p:extLst>
  </p:cmAuthor>
  <p:cmAuthor id="2" name="Horne, Jonathan (OAG)" initials="HJ(" lastIdx="1" clrIdx="1">
    <p:extLst>
      <p:ext uri="{19B8F6BF-5375-455C-9EA6-DF929625EA0E}">
        <p15:presenceInfo xmlns:p15="http://schemas.microsoft.com/office/powerpoint/2012/main" userId="S::Jonathan.Horne@oag.com::085c9cf6-f82b-41cd-a2b8-eefee2dc39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02"/>
    <a:srgbClr val="B2B2B2"/>
    <a:srgbClr val="111313"/>
    <a:srgbClr val="FFFFFF"/>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6357" autoAdjust="0"/>
  </p:normalViewPr>
  <p:slideViewPr>
    <p:cSldViewPr snapToGrid="0" snapToObjects="1">
      <p:cViewPr varScale="1">
        <p:scale>
          <a:sx n="110" d="100"/>
          <a:sy n="110" d="100"/>
        </p:scale>
        <p:origin x="966" y="108"/>
      </p:cViewPr>
      <p:guideLst>
        <p:guide pos="118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31618A-6957-45B6-8476-9114DAEE3532}"/>
              </a:ext>
            </a:extLst>
          </p:cNvPr>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lang="en-GB"/>
          </a:p>
        </p:txBody>
      </p:sp>
      <p:sp>
        <p:nvSpPr>
          <p:cNvPr id="3" name="Date Placeholder 2">
            <a:extLst>
              <a:ext uri="{FF2B5EF4-FFF2-40B4-BE49-F238E27FC236}">
                <a16:creationId xmlns:a16="http://schemas.microsoft.com/office/drawing/2014/main" id="{B4F294EC-A10D-44D1-80A4-89140A32B3FF}"/>
              </a:ext>
            </a:extLst>
          </p:cNvPr>
          <p:cNvSpPr>
            <a:spLocks noGrp="1"/>
          </p:cNvSpPr>
          <p:nvPr>
            <p:ph type="dt" sz="quarter" idx="1"/>
          </p:nvPr>
        </p:nvSpPr>
        <p:spPr>
          <a:xfrm>
            <a:off x="3884614" y="0"/>
            <a:ext cx="2971800" cy="499012"/>
          </a:xfrm>
          <a:prstGeom prst="rect">
            <a:avLst/>
          </a:prstGeom>
        </p:spPr>
        <p:txBody>
          <a:bodyPr vert="horz" lIns="91870" tIns="45935" rIns="91870" bIns="45935" rtlCol="0"/>
          <a:lstStyle>
            <a:lvl1pPr algn="r">
              <a:defRPr sz="1200"/>
            </a:lvl1pPr>
          </a:lstStyle>
          <a:p>
            <a:fld id="{44814B1F-70C5-41B1-B1F3-5B5AEBCF3469}" type="datetimeFigureOut">
              <a:rPr lang="en-GB" smtClean="0"/>
              <a:t>28/04/2021</a:t>
            </a:fld>
            <a:endParaRPr lang="en-GB"/>
          </a:p>
        </p:txBody>
      </p:sp>
      <p:sp>
        <p:nvSpPr>
          <p:cNvPr id="4" name="Footer Placeholder 3">
            <a:extLst>
              <a:ext uri="{FF2B5EF4-FFF2-40B4-BE49-F238E27FC236}">
                <a16:creationId xmlns:a16="http://schemas.microsoft.com/office/drawing/2014/main" id="{C827D546-5E88-484E-B6CD-A5FF5F84E51D}"/>
              </a:ext>
            </a:extLst>
          </p:cNvPr>
          <p:cNvSpPr>
            <a:spLocks noGrp="1"/>
          </p:cNvSpPr>
          <p:nvPr>
            <p:ph type="ftr" sz="quarter" idx="2"/>
          </p:nvPr>
        </p:nvSpPr>
        <p:spPr>
          <a:xfrm>
            <a:off x="0" y="9446679"/>
            <a:ext cx="2971800" cy="499011"/>
          </a:xfrm>
          <a:prstGeom prst="rect">
            <a:avLst/>
          </a:prstGeom>
        </p:spPr>
        <p:txBody>
          <a:bodyPr vert="horz" lIns="91870" tIns="45935" rIns="91870" bIns="45935"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FBCB85D-444D-4E4B-86E2-86AFC0A51C34}"/>
              </a:ext>
            </a:extLst>
          </p:cNvPr>
          <p:cNvSpPr>
            <a:spLocks noGrp="1"/>
          </p:cNvSpPr>
          <p:nvPr>
            <p:ph type="sldNum" sz="quarter" idx="3"/>
          </p:nvPr>
        </p:nvSpPr>
        <p:spPr>
          <a:xfrm>
            <a:off x="3884614" y="9446679"/>
            <a:ext cx="2971800" cy="499011"/>
          </a:xfrm>
          <a:prstGeom prst="rect">
            <a:avLst/>
          </a:prstGeom>
        </p:spPr>
        <p:txBody>
          <a:bodyPr vert="horz" lIns="91870" tIns="45935" rIns="91870" bIns="45935" rtlCol="0" anchor="b"/>
          <a:lstStyle>
            <a:lvl1pPr algn="r">
              <a:defRPr sz="1200"/>
            </a:lvl1pPr>
          </a:lstStyle>
          <a:p>
            <a:fld id="{730E3443-EEFD-4C1D-AE43-94CA6774322B}" type="slidenum">
              <a:rPr lang="en-GB" smtClean="0"/>
              <a:t>‹#›</a:t>
            </a:fld>
            <a:endParaRPr lang="en-GB"/>
          </a:p>
        </p:txBody>
      </p:sp>
    </p:spTree>
    <p:extLst>
      <p:ext uri="{BB962C8B-B14F-4D97-AF65-F5344CB8AC3E}">
        <p14:creationId xmlns:p14="http://schemas.microsoft.com/office/powerpoint/2010/main" val="367019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lang="LID4096"/>
          </a:p>
        </p:txBody>
      </p:sp>
      <p:sp>
        <p:nvSpPr>
          <p:cNvPr id="3" name="Date Placeholder 2"/>
          <p:cNvSpPr>
            <a:spLocks noGrp="1"/>
          </p:cNvSpPr>
          <p:nvPr>
            <p:ph type="dt" idx="1"/>
          </p:nvPr>
        </p:nvSpPr>
        <p:spPr>
          <a:xfrm>
            <a:off x="3884614" y="0"/>
            <a:ext cx="2971800" cy="499012"/>
          </a:xfrm>
          <a:prstGeom prst="rect">
            <a:avLst/>
          </a:prstGeom>
        </p:spPr>
        <p:txBody>
          <a:bodyPr vert="horz" lIns="91870" tIns="45935" rIns="91870" bIns="45935" rtlCol="0"/>
          <a:lstStyle>
            <a:lvl1pPr algn="r">
              <a:defRPr sz="1200"/>
            </a:lvl1pPr>
          </a:lstStyle>
          <a:p>
            <a:fld id="{83B0991C-3762-4E13-9CD5-309E89205523}" type="datetimeFigureOut">
              <a:rPr lang="LID4096" smtClean="0"/>
              <a:t>04/28/2021</a:t>
            </a:fld>
            <a:endParaRPr lang="LID4096"/>
          </a:p>
        </p:txBody>
      </p:sp>
      <p:sp>
        <p:nvSpPr>
          <p:cNvPr id="4" name="Slide Image Placeholder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0" tIns="45935" rIns="91870" bIns="45935" rtlCol="0" anchor="ctr"/>
          <a:lstStyle/>
          <a:p>
            <a:endParaRPr lang="LID4096"/>
          </a:p>
        </p:txBody>
      </p:sp>
      <p:sp>
        <p:nvSpPr>
          <p:cNvPr id="5" name="Notes Placeholder 4"/>
          <p:cNvSpPr>
            <a:spLocks noGrp="1"/>
          </p:cNvSpPr>
          <p:nvPr>
            <p:ph type="body" sz="quarter" idx="3"/>
          </p:nvPr>
        </p:nvSpPr>
        <p:spPr>
          <a:xfrm>
            <a:off x="685801" y="4786362"/>
            <a:ext cx="5486400" cy="3916115"/>
          </a:xfrm>
          <a:prstGeom prst="rect">
            <a:avLst/>
          </a:prstGeom>
        </p:spPr>
        <p:txBody>
          <a:bodyPr vert="horz" lIns="91870" tIns="45935" rIns="91870" bIns="459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118B584E-4917-444C-9B1A-CC7D4FF03EFD}" type="slidenum">
              <a:rPr lang="LID4096" smtClean="0"/>
              <a:t>‹#›</a:t>
            </a:fld>
            <a:endParaRPr lang="LID4096"/>
          </a:p>
        </p:txBody>
      </p:sp>
    </p:spTree>
    <p:extLst>
      <p:ext uri="{BB962C8B-B14F-4D97-AF65-F5344CB8AC3E}">
        <p14:creationId xmlns:p14="http://schemas.microsoft.com/office/powerpoint/2010/main" val="309939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ow">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EAD7-32BB-3B44-A7BD-286FCD706EEF}"/>
              </a:ext>
            </a:extLst>
          </p:cNvPr>
          <p:cNvSpPr>
            <a:spLocks noGrp="1"/>
          </p:cNvSpPr>
          <p:nvPr>
            <p:ph type="ctrTitle" hasCustomPrompt="1"/>
          </p:nvPr>
        </p:nvSpPr>
        <p:spPr>
          <a:xfrm>
            <a:off x="691813" y="4071482"/>
            <a:ext cx="9378291" cy="2387600"/>
          </a:xfrm>
        </p:spPr>
        <p:txBody>
          <a:bodyPr lIns="0" anchor="b">
            <a:noAutofit/>
          </a:bodyPr>
          <a:lstStyle>
            <a:lvl1pPr algn="l">
              <a:lnSpc>
                <a:spcPct val="70000"/>
              </a:lnSpc>
              <a:defRPr sz="11500" spc="-300">
                <a:solidFill>
                  <a:schemeClr val="accent2"/>
                </a:solidFill>
              </a:defRPr>
            </a:lvl1pPr>
          </a:lstStyle>
          <a:p>
            <a:r>
              <a:rPr lang="en-US"/>
              <a:t>CLICK TO</a:t>
            </a:r>
            <a:br>
              <a:rPr lang="en-US"/>
            </a:br>
            <a:r>
              <a:rPr lang="en-US"/>
              <a:t>EDIT TITLE</a:t>
            </a:r>
          </a:p>
        </p:txBody>
      </p:sp>
      <p:sp>
        <p:nvSpPr>
          <p:cNvPr id="3" name="Subtitle 2">
            <a:extLst>
              <a:ext uri="{FF2B5EF4-FFF2-40B4-BE49-F238E27FC236}">
                <a16:creationId xmlns:a16="http://schemas.microsoft.com/office/drawing/2014/main" id="{A5AF07FD-237E-1149-873E-A0BF9AE45D48}"/>
              </a:ext>
            </a:extLst>
          </p:cNvPr>
          <p:cNvSpPr>
            <a:spLocks noGrp="1"/>
          </p:cNvSpPr>
          <p:nvPr>
            <p:ph type="subTitle" idx="1"/>
          </p:nvPr>
        </p:nvSpPr>
        <p:spPr>
          <a:xfrm>
            <a:off x="769873" y="701039"/>
            <a:ext cx="2052914" cy="207011"/>
          </a:xfrm>
        </p:spPr>
        <p:txBody>
          <a:bodyPr lIns="0">
            <a:noAutofit/>
          </a:bodyPr>
          <a:lstStyle>
            <a:lvl1pPr marL="0" indent="0" algn="l">
              <a:spcBef>
                <a:spcPts val="0"/>
              </a:spcBef>
              <a:buNone/>
              <a:defRPr lang="en-GB" sz="1400" b="1" i="0" smtClean="0">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0D87E397-8B4C-4A49-995A-2B1900200444}"/>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err="1">
                <a:solidFill>
                  <a:schemeClr val="bg1"/>
                </a:solidFill>
                <a:latin typeface="DIN Condensed" panose="020B0606040000020204" pitchFamily="34" charset="77"/>
              </a:rPr>
              <a:t>www.oag.com</a:t>
            </a:r>
            <a:endParaRPr lang="en-ZA" sz="1400" dirty="0">
              <a:solidFill>
                <a:schemeClr val="bg1"/>
              </a:solidFill>
              <a:latin typeface="DIN Condensed" panose="020B0606040000020204" pitchFamily="34" charset="77"/>
            </a:endParaRPr>
          </a:p>
        </p:txBody>
      </p:sp>
      <p:pic>
        <p:nvPicPr>
          <p:cNvPr id="6" name="Picture 5">
            <a:extLst>
              <a:ext uri="{FF2B5EF4-FFF2-40B4-BE49-F238E27FC236}">
                <a16:creationId xmlns:a16="http://schemas.microsoft.com/office/drawing/2014/main" id="{7D1C4B8E-AF6C-1D4E-B201-E0BD4C7AD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Tree>
    <p:extLst>
      <p:ext uri="{BB962C8B-B14F-4D97-AF65-F5344CB8AC3E}">
        <p14:creationId xmlns:p14="http://schemas.microsoft.com/office/powerpoint/2010/main" val="365670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BC68973-622E-1845-B693-AA9138AEF5A9}"/>
              </a:ext>
            </a:extLst>
          </p:cNvPr>
          <p:cNvSpPr>
            <a:spLocks noGrp="1"/>
          </p:cNvSpPr>
          <p:nvPr>
            <p:ph type="title" hasCustomPrompt="1"/>
          </p:nvPr>
        </p:nvSpPr>
        <p:spPr>
          <a:xfrm>
            <a:off x="655320" y="608965"/>
            <a:ext cx="10515600" cy="386715"/>
          </a:xfrm>
          <a:prstGeom prst="rect">
            <a:avLst/>
          </a:prstGeom>
        </p:spPr>
        <p:txBody>
          <a:bodyPr anchor="t"/>
          <a:lstStyle>
            <a:lvl1pPr>
              <a:defRPr sz="3200" b="1">
                <a:latin typeface="DIN Condensed Light" panose="020B0506040000020204" pitchFamily="34" charset="77"/>
                <a:ea typeface="DIN Condensed Light" panose="020B0506040000020204" pitchFamily="34" charset="77"/>
              </a:defRPr>
            </a:lvl1pPr>
          </a:lstStyle>
          <a:p>
            <a:r>
              <a:rPr lang="en-US"/>
              <a:t>CLICK TO EDIT MASTER TITLE STYLE</a:t>
            </a:r>
          </a:p>
        </p:txBody>
      </p:sp>
      <p:sp>
        <p:nvSpPr>
          <p:cNvPr id="3" name="Text Placeholder 2">
            <a:extLst>
              <a:ext uri="{FF2B5EF4-FFF2-40B4-BE49-F238E27FC236}">
                <a16:creationId xmlns:a16="http://schemas.microsoft.com/office/drawing/2014/main" id="{11901E63-8BAE-7A4C-881B-BE53C4E265BA}"/>
              </a:ext>
            </a:extLst>
          </p:cNvPr>
          <p:cNvSpPr>
            <a:spLocks noGrp="1"/>
          </p:cNvSpPr>
          <p:nvPr>
            <p:ph type="body" sz="quarter" idx="10"/>
          </p:nvPr>
        </p:nvSpPr>
        <p:spPr>
          <a:xfrm>
            <a:off x="655320" y="1535592"/>
            <a:ext cx="10317480" cy="4425261"/>
          </a:xfrm>
          <a:prstGeom prst="rect">
            <a:avLst/>
          </a:prstGeom>
        </p:spPr>
        <p:txBody>
          <a:bodyPr/>
          <a:lstStyle>
            <a:lvl1pPr marL="228600" indent="-228600">
              <a:buFont typeface="Wingdings" pitchFamily="2" charset="2"/>
              <a:buChar char="§"/>
              <a:defRPr sz="2400">
                <a:latin typeface="F37 Bolton" pitchFamily="2" charset="77"/>
              </a:defRPr>
            </a:lvl1pPr>
            <a:lvl2pPr marL="685800" indent="-228600">
              <a:buFont typeface="Wingdings" pitchFamily="2" charset="2"/>
              <a:buChar char="§"/>
              <a:defRPr sz="2000">
                <a:latin typeface="F37 Bolton" pitchFamily="2" charset="77"/>
              </a:defRPr>
            </a:lvl2pPr>
            <a:lvl3pPr marL="1143000" indent="-228600">
              <a:buFont typeface="Wingdings" pitchFamily="2" charset="2"/>
              <a:buChar char="§"/>
              <a:defRPr sz="1800">
                <a:latin typeface="F37 Bolton" pitchFamily="2" charset="77"/>
              </a:defRPr>
            </a:lvl3pPr>
            <a:lvl4pPr marL="1600200" indent="-228600">
              <a:buFont typeface="Wingdings" pitchFamily="2" charset="2"/>
              <a:buChar char="§"/>
              <a:defRPr sz="1600">
                <a:latin typeface="F37 Bolton" pitchFamily="2" charset="77"/>
              </a:defRPr>
            </a:lvl4pPr>
            <a:lvl5pPr marL="2057400" indent="-228600">
              <a:buFont typeface="Wingdings" pitchFamily="2" charset="2"/>
              <a:buChar char="§"/>
              <a:defRPr sz="1600">
                <a:latin typeface="F37 Bolton"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C8769395-0E81-BA48-BF6E-1A41F5D56806}"/>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428435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4321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32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77232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5" name="Holder 5"/>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822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4" name="Holder 4"/>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864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c layout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511-ABD3-D64F-82C8-EEBEA3D11A83}"/>
              </a:ext>
            </a:extLst>
          </p:cNvPr>
          <p:cNvSpPr>
            <a:spLocks noGrp="1"/>
          </p:cNvSpPr>
          <p:nvPr>
            <p:ph type="title" hasCustomPrompt="1"/>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50AF29C3-7548-F94F-8FF5-252E9D35EF01}"/>
              </a:ext>
            </a:extLst>
          </p:cNvPr>
          <p:cNvSpPr>
            <a:spLocks noGrp="1"/>
          </p:cNvSpPr>
          <p:nvPr>
            <p:ph idx="1" hasCustomPrompt="1"/>
          </p:nvPr>
        </p:nvSpPr>
        <p:spPr/>
        <p:txBody>
          <a:bodyPr>
            <a:no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pic>
        <p:nvPicPr>
          <p:cNvPr id="4" name="Picture 3">
            <a:extLst>
              <a:ext uri="{FF2B5EF4-FFF2-40B4-BE49-F238E27FC236}">
                <a16:creationId xmlns:a16="http://schemas.microsoft.com/office/drawing/2014/main" id="{9D4AFC0E-D323-144F-9EA7-0C34F73E82CD}"/>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124145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asic Layout - Title and Content x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453E-BF47-BC41-A120-DAB60EBBF271}"/>
              </a:ext>
            </a:extLst>
          </p:cNvPr>
          <p:cNvSpPr>
            <a:spLocks noGrp="1"/>
          </p:cNvSpPr>
          <p:nvPr>
            <p:ph type="title" hasCustomPrompt="1"/>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C44CA4F5-9D95-7D41-9BBC-00F10F505FC9}"/>
              </a:ext>
            </a:extLst>
          </p:cNvPr>
          <p:cNvSpPr>
            <a:spLocks noGrp="1"/>
          </p:cNvSpPr>
          <p:nvPr>
            <p:ph sz="half" idx="1" hasCustomPrompt="1"/>
          </p:nvPr>
        </p:nvSpPr>
        <p:spPr>
          <a:xfrm>
            <a:off x="766762" y="1628775"/>
            <a:ext cx="5108576" cy="4392613"/>
          </a:xfrm>
        </p:spPr>
        <p:txBody>
          <a:bodyPr>
            <a:no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Content Placeholder 3">
            <a:extLst>
              <a:ext uri="{FF2B5EF4-FFF2-40B4-BE49-F238E27FC236}">
                <a16:creationId xmlns:a16="http://schemas.microsoft.com/office/drawing/2014/main" id="{2A6AF9C5-8812-5045-82FF-51FD69A1D8A0}"/>
              </a:ext>
            </a:extLst>
          </p:cNvPr>
          <p:cNvSpPr>
            <a:spLocks noGrp="1"/>
          </p:cNvSpPr>
          <p:nvPr>
            <p:ph sz="half" idx="2" hasCustomPrompt="1"/>
          </p:nvPr>
        </p:nvSpPr>
        <p:spPr>
          <a:xfrm>
            <a:off x="6100762" y="1628775"/>
            <a:ext cx="5108576" cy="4392613"/>
          </a:xfrm>
        </p:spPr>
        <p:txBody>
          <a:bodyPr>
            <a:no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pic>
        <p:nvPicPr>
          <p:cNvPr id="5" name="Picture 4">
            <a:extLst>
              <a:ext uri="{FF2B5EF4-FFF2-40B4-BE49-F238E27FC236}">
                <a16:creationId xmlns:a16="http://schemas.microsoft.com/office/drawing/2014/main" id="{7A114735-EE9E-914B-A378-15A27264E177}"/>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408586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sic Layou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p:txBody>
          <a:bodyPr>
            <a:noAutofit/>
          </a:bodyPr>
          <a:lstStyle/>
          <a:p>
            <a:r>
              <a:rPr lang="en-US"/>
              <a:t>CLICK TO EDIT MASTER TITLE STYLE</a:t>
            </a:r>
          </a:p>
        </p:txBody>
      </p:sp>
      <p:pic>
        <p:nvPicPr>
          <p:cNvPr id="3" name="Picture 2">
            <a:extLst>
              <a:ext uri="{FF2B5EF4-FFF2-40B4-BE49-F238E27FC236}">
                <a16:creationId xmlns:a16="http://schemas.microsoft.com/office/drawing/2014/main" id="{99A26DF1-5054-C048-8F7B-981A530D0B64}"/>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170072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sic Layout - 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p:txBody>
          <a:bodyPr>
            <a:noAutofit/>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8A163AD5-7A11-E94B-8CE0-BA455B6AB6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5" name="Rectangle 4">
            <a:extLst>
              <a:ext uri="{FF2B5EF4-FFF2-40B4-BE49-F238E27FC236}">
                <a16:creationId xmlns:a16="http://schemas.microsoft.com/office/drawing/2014/main" id="{3AA2B532-1B8E-D544-91B3-B84492335B80}"/>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err="1">
                <a:solidFill>
                  <a:schemeClr val="bg1"/>
                </a:solidFill>
                <a:latin typeface="DIN Condensed" panose="020B0606040000020204" pitchFamily="34" charset="77"/>
              </a:rPr>
              <a:t>www.oag.com</a:t>
            </a:r>
            <a:endParaRPr lang="en-ZA" sz="1400" dirty="0">
              <a:solidFill>
                <a:schemeClr val="bg1"/>
              </a:solidFill>
              <a:latin typeface="DIN Condensed" panose="020B0606040000020204" pitchFamily="34" charset="77"/>
            </a:endParaRPr>
          </a:p>
        </p:txBody>
      </p:sp>
    </p:spTree>
    <p:extLst>
      <p:ext uri="{BB962C8B-B14F-4D97-AF65-F5344CB8AC3E}">
        <p14:creationId xmlns:p14="http://schemas.microsoft.com/office/powerpoint/2010/main" val="173637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 Title only Blac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FB5-0F7F-C349-95DE-207A95C176AA}"/>
              </a:ext>
            </a:extLst>
          </p:cNvPr>
          <p:cNvSpPr>
            <a:spLocks noGrp="1"/>
          </p:cNvSpPr>
          <p:nvPr>
            <p:ph type="title" hasCustomPrompt="1"/>
          </p:nvPr>
        </p:nvSpPr>
        <p:spPr/>
        <p:txBody>
          <a:bodyPr>
            <a:noAutofit/>
          </a:bodyPr>
          <a:lstStyle>
            <a:lvl1pPr>
              <a:defRPr>
                <a:solidFill>
                  <a:schemeClr val="tx1"/>
                </a:solidFill>
              </a:defRPr>
            </a:lvl1pPr>
          </a:lstStyle>
          <a:p>
            <a:r>
              <a:rPr lang="en-US"/>
              <a:t>CLICK TO EDIT MASTER TITLE STYLE</a:t>
            </a:r>
          </a:p>
        </p:txBody>
      </p:sp>
      <p:pic>
        <p:nvPicPr>
          <p:cNvPr id="3" name="Picture 2">
            <a:extLst>
              <a:ext uri="{FF2B5EF4-FFF2-40B4-BE49-F238E27FC236}">
                <a16:creationId xmlns:a16="http://schemas.microsoft.com/office/drawing/2014/main" id="{4354C2C3-50DF-524E-A739-4BE54012B0B6}"/>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386974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sic Layout - Brand only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26C6D-55D4-CF48-8BA7-1E091A8AAD23}"/>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272707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asic Layout - Brand only black">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BA761-2738-CB43-B492-2BFF6FE41D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0414" y="450713"/>
            <a:ext cx="827085" cy="463168"/>
          </a:xfrm>
          <a:prstGeom prst="rect">
            <a:avLst/>
          </a:prstGeom>
        </p:spPr>
      </p:pic>
      <p:sp>
        <p:nvSpPr>
          <p:cNvPr id="4" name="Rectangle 3">
            <a:extLst>
              <a:ext uri="{FF2B5EF4-FFF2-40B4-BE49-F238E27FC236}">
                <a16:creationId xmlns:a16="http://schemas.microsoft.com/office/drawing/2014/main" id="{A05D00E9-B1C4-364B-A68C-19FE1293CD29}"/>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err="1">
                <a:solidFill>
                  <a:schemeClr val="bg1"/>
                </a:solidFill>
                <a:latin typeface="DIN Condensed" panose="020B0606040000020204" pitchFamily="34" charset="77"/>
              </a:rPr>
              <a:t>www.oag.com</a:t>
            </a:r>
            <a:endParaRPr lang="en-ZA" sz="1400" dirty="0">
              <a:solidFill>
                <a:schemeClr val="bg1"/>
              </a:solidFill>
              <a:latin typeface="DIN Condensed" panose="020B0606040000020204" pitchFamily="34" charset="77"/>
            </a:endParaRPr>
          </a:p>
        </p:txBody>
      </p:sp>
    </p:spTree>
    <p:extLst>
      <p:ext uri="{BB962C8B-B14F-4D97-AF65-F5344CB8AC3E}">
        <p14:creationId xmlns:p14="http://schemas.microsoft.com/office/powerpoint/2010/main" val="351555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asic Layout - Brand only Yellow">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40015-A171-E44D-98E7-BFBEDC5A8286}"/>
              </a:ext>
            </a:extLst>
          </p:cNvPr>
          <p:cNvPicPr>
            <a:picLocks noChangeAspect="1"/>
          </p:cNvPicPr>
          <p:nvPr userDrawn="1"/>
        </p:nvPicPr>
        <p:blipFill>
          <a:blip r:embed="rId2"/>
          <a:stretch>
            <a:fillRect/>
          </a:stretch>
        </p:blipFill>
        <p:spPr>
          <a:xfrm>
            <a:off x="10925636" y="427888"/>
            <a:ext cx="773996" cy="486512"/>
          </a:xfrm>
          <a:prstGeom prst="rect">
            <a:avLst/>
          </a:prstGeom>
        </p:spPr>
      </p:pic>
    </p:spTree>
    <p:extLst>
      <p:ext uri="{BB962C8B-B14F-4D97-AF65-F5344CB8AC3E}">
        <p14:creationId xmlns:p14="http://schemas.microsoft.com/office/powerpoint/2010/main" val="382146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6DC2D-0A14-3549-A70D-5968DC072435}"/>
              </a:ext>
            </a:extLst>
          </p:cNvPr>
          <p:cNvSpPr>
            <a:spLocks noGrp="1"/>
          </p:cNvSpPr>
          <p:nvPr>
            <p:ph type="title"/>
          </p:nvPr>
        </p:nvSpPr>
        <p:spPr>
          <a:xfrm>
            <a:off x="766762" y="571317"/>
            <a:ext cx="10442575" cy="751455"/>
          </a:xfrm>
          <a:prstGeom prst="rect">
            <a:avLst/>
          </a:prstGeom>
        </p:spPr>
        <p:txBody>
          <a:bodyPr vert="horz" lIns="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A2AE915D-6F8A-3243-AD0C-21F4FE5A85C3}"/>
              </a:ext>
            </a:extLst>
          </p:cNvPr>
          <p:cNvSpPr>
            <a:spLocks noGrp="1"/>
          </p:cNvSpPr>
          <p:nvPr>
            <p:ph type="body" idx="1"/>
          </p:nvPr>
        </p:nvSpPr>
        <p:spPr>
          <a:xfrm>
            <a:off x="766762" y="1642369"/>
            <a:ext cx="10442575" cy="4379019"/>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229BAC1-EB57-4F4E-A07E-7DEE75E714B7}"/>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err="1">
                <a:latin typeface="DIN Condensed" panose="020B0606040000020204" pitchFamily="34" charset="77"/>
              </a:rPr>
              <a:t>www.oag.com</a:t>
            </a:r>
            <a:endParaRPr lang="en-ZA" sz="1400" dirty="0">
              <a:latin typeface="DIN Condensed" panose="020B0606040000020204" pitchFamily="34" charset="77"/>
            </a:endParaRPr>
          </a:p>
        </p:txBody>
      </p:sp>
    </p:spTree>
    <p:extLst>
      <p:ext uri="{BB962C8B-B14F-4D97-AF65-F5344CB8AC3E}">
        <p14:creationId xmlns:p14="http://schemas.microsoft.com/office/powerpoint/2010/main" val="320864886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p:titleStyle>
    <p:bodyStyle>
      <a:lvl1pPr marL="228600" indent="-228600" algn="l" defTabSz="914400" rtl="0" eaLnBrk="1" latinLnBrk="0" hangingPunct="1">
        <a:lnSpc>
          <a:spcPct val="95000"/>
        </a:lnSpc>
        <a:spcBef>
          <a:spcPts val="1000"/>
        </a:spcBef>
        <a:buFontTx/>
        <a:buBlip>
          <a:blip r:embed="rId12"/>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12"/>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12"/>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12"/>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12"/>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483">
          <p15:clr>
            <a:srgbClr val="F26B43"/>
          </p15:clr>
        </p15:guide>
        <p15:guide id="3" orient="horz" pos="3793">
          <p15:clr>
            <a:srgbClr val="F26B43"/>
          </p15:clr>
        </p15:guide>
        <p15:guide id="4" pos="7061">
          <p15:clr>
            <a:srgbClr val="F26B43"/>
          </p15:clr>
        </p15:guide>
        <p15:guide id="5" orient="horz" pos="10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27080" y="424497"/>
            <a:ext cx="768350" cy="490220"/>
          </a:xfrm>
          <a:custGeom>
            <a:avLst/>
            <a:gdLst/>
            <a:ahLst/>
            <a:cxnLst/>
            <a:rect l="l" t="t" r="r" b="b"/>
            <a:pathLst>
              <a:path w="768350" h="490219">
                <a:moveTo>
                  <a:pt x="235127" y="143002"/>
                </a:moveTo>
                <a:lnTo>
                  <a:pt x="220814" y="87147"/>
                </a:lnTo>
                <a:lnTo>
                  <a:pt x="179793" y="42799"/>
                </a:lnTo>
                <a:lnTo>
                  <a:pt x="170154" y="38976"/>
                </a:lnTo>
                <a:lnTo>
                  <a:pt x="170154" y="143002"/>
                </a:lnTo>
                <a:lnTo>
                  <a:pt x="170154" y="373710"/>
                </a:lnTo>
                <a:lnTo>
                  <a:pt x="168402" y="387273"/>
                </a:lnTo>
                <a:lnTo>
                  <a:pt x="161061" y="406742"/>
                </a:lnTo>
                <a:lnTo>
                  <a:pt x="145059" y="424230"/>
                </a:lnTo>
                <a:lnTo>
                  <a:pt x="117284" y="431812"/>
                </a:lnTo>
                <a:lnTo>
                  <a:pt x="89420" y="424141"/>
                </a:lnTo>
                <a:lnTo>
                  <a:pt x="73228" y="406539"/>
                </a:lnTo>
                <a:lnTo>
                  <a:pt x="65709" y="387032"/>
                </a:lnTo>
                <a:lnTo>
                  <a:pt x="63868" y="373710"/>
                </a:lnTo>
                <a:lnTo>
                  <a:pt x="63868" y="143002"/>
                </a:lnTo>
                <a:lnTo>
                  <a:pt x="65709" y="129768"/>
                </a:lnTo>
                <a:lnTo>
                  <a:pt x="73228" y="110464"/>
                </a:lnTo>
                <a:lnTo>
                  <a:pt x="89420" y="93040"/>
                </a:lnTo>
                <a:lnTo>
                  <a:pt x="117284" y="85471"/>
                </a:lnTo>
                <a:lnTo>
                  <a:pt x="145059" y="92964"/>
                </a:lnTo>
                <a:lnTo>
                  <a:pt x="161061" y="110261"/>
                </a:lnTo>
                <a:lnTo>
                  <a:pt x="168402" y="129540"/>
                </a:lnTo>
                <a:lnTo>
                  <a:pt x="170154" y="143002"/>
                </a:lnTo>
                <a:lnTo>
                  <a:pt x="170154" y="38976"/>
                </a:lnTo>
                <a:lnTo>
                  <a:pt x="150812" y="31292"/>
                </a:lnTo>
                <a:lnTo>
                  <a:pt x="117284" y="27368"/>
                </a:lnTo>
                <a:lnTo>
                  <a:pt x="83845" y="31292"/>
                </a:lnTo>
                <a:lnTo>
                  <a:pt x="31407" y="61544"/>
                </a:lnTo>
                <a:lnTo>
                  <a:pt x="6032" y="107264"/>
                </a:lnTo>
                <a:lnTo>
                  <a:pt x="0" y="143002"/>
                </a:lnTo>
                <a:lnTo>
                  <a:pt x="0" y="373710"/>
                </a:lnTo>
                <a:lnTo>
                  <a:pt x="13754" y="429577"/>
                </a:lnTo>
                <a:lnTo>
                  <a:pt x="54991" y="473633"/>
                </a:lnTo>
                <a:lnTo>
                  <a:pt x="117284" y="488797"/>
                </a:lnTo>
                <a:lnTo>
                  <a:pt x="150812" y="484962"/>
                </a:lnTo>
                <a:lnTo>
                  <a:pt x="203403" y="455091"/>
                </a:lnTo>
                <a:lnTo>
                  <a:pt x="228866" y="409219"/>
                </a:lnTo>
                <a:lnTo>
                  <a:pt x="235127" y="373710"/>
                </a:lnTo>
                <a:lnTo>
                  <a:pt x="235127" y="143002"/>
                </a:lnTo>
                <a:close/>
              </a:path>
              <a:path w="768350" h="490219">
                <a:moveTo>
                  <a:pt x="525881" y="489902"/>
                </a:moveTo>
                <a:lnTo>
                  <a:pt x="495185" y="344665"/>
                </a:lnTo>
                <a:lnTo>
                  <a:pt x="483019" y="287121"/>
                </a:lnTo>
                <a:lnTo>
                  <a:pt x="447827" y="120662"/>
                </a:lnTo>
                <a:lnTo>
                  <a:pt x="427875" y="26250"/>
                </a:lnTo>
                <a:lnTo>
                  <a:pt x="416852" y="26250"/>
                </a:lnTo>
                <a:lnTo>
                  <a:pt x="416852" y="287121"/>
                </a:lnTo>
                <a:lnTo>
                  <a:pt x="346367" y="287121"/>
                </a:lnTo>
                <a:lnTo>
                  <a:pt x="355282" y="245249"/>
                </a:lnTo>
                <a:lnTo>
                  <a:pt x="372694" y="162534"/>
                </a:lnTo>
                <a:lnTo>
                  <a:pt x="381609" y="120662"/>
                </a:lnTo>
                <a:lnTo>
                  <a:pt x="416852" y="287121"/>
                </a:lnTo>
                <a:lnTo>
                  <a:pt x="416852" y="26250"/>
                </a:lnTo>
                <a:lnTo>
                  <a:pt x="335356" y="26250"/>
                </a:lnTo>
                <a:lnTo>
                  <a:pt x="237337" y="489902"/>
                </a:lnTo>
                <a:lnTo>
                  <a:pt x="303415" y="489902"/>
                </a:lnTo>
                <a:lnTo>
                  <a:pt x="334251" y="344665"/>
                </a:lnTo>
                <a:lnTo>
                  <a:pt x="429526" y="344665"/>
                </a:lnTo>
                <a:lnTo>
                  <a:pt x="459803" y="489902"/>
                </a:lnTo>
                <a:lnTo>
                  <a:pt x="525881" y="489902"/>
                </a:lnTo>
                <a:close/>
              </a:path>
              <a:path w="768350" h="490219">
                <a:moveTo>
                  <a:pt x="757186" y="31280"/>
                </a:moveTo>
                <a:lnTo>
                  <a:pt x="756589" y="30721"/>
                </a:lnTo>
                <a:lnTo>
                  <a:pt x="756081" y="29603"/>
                </a:lnTo>
                <a:lnTo>
                  <a:pt x="754976" y="23456"/>
                </a:lnTo>
                <a:lnTo>
                  <a:pt x="754608" y="22898"/>
                </a:lnTo>
                <a:lnTo>
                  <a:pt x="753884" y="21780"/>
                </a:lnTo>
                <a:lnTo>
                  <a:pt x="751674" y="21221"/>
                </a:lnTo>
                <a:lnTo>
                  <a:pt x="754392" y="20116"/>
                </a:lnTo>
                <a:lnTo>
                  <a:pt x="754951" y="19558"/>
                </a:lnTo>
                <a:lnTo>
                  <a:pt x="756081" y="18440"/>
                </a:lnTo>
                <a:lnTo>
                  <a:pt x="756081" y="13957"/>
                </a:lnTo>
                <a:lnTo>
                  <a:pt x="755713" y="13398"/>
                </a:lnTo>
                <a:lnTo>
                  <a:pt x="754976" y="12293"/>
                </a:lnTo>
                <a:lnTo>
                  <a:pt x="753884" y="11734"/>
                </a:lnTo>
                <a:lnTo>
                  <a:pt x="752195" y="10617"/>
                </a:lnTo>
                <a:lnTo>
                  <a:pt x="751090" y="10236"/>
                </a:lnTo>
                <a:lnTo>
                  <a:pt x="751090" y="14516"/>
                </a:lnTo>
                <a:lnTo>
                  <a:pt x="751090" y="18999"/>
                </a:lnTo>
                <a:lnTo>
                  <a:pt x="748893" y="19558"/>
                </a:lnTo>
                <a:lnTo>
                  <a:pt x="743978" y="19558"/>
                </a:lnTo>
                <a:lnTo>
                  <a:pt x="743978" y="13957"/>
                </a:lnTo>
                <a:lnTo>
                  <a:pt x="744486" y="13398"/>
                </a:lnTo>
                <a:lnTo>
                  <a:pt x="749477" y="13398"/>
                </a:lnTo>
                <a:lnTo>
                  <a:pt x="751090" y="14516"/>
                </a:lnTo>
                <a:lnTo>
                  <a:pt x="751090" y="10236"/>
                </a:lnTo>
                <a:lnTo>
                  <a:pt x="750582" y="10058"/>
                </a:lnTo>
                <a:lnTo>
                  <a:pt x="740676" y="10058"/>
                </a:lnTo>
                <a:lnTo>
                  <a:pt x="738987" y="10617"/>
                </a:lnTo>
                <a:lnTo>
                  <a:pt x="738987" y="31280"/>
                </a:lnTo>
                <a:lnTo>
                  <a:pt x="743381" y="31280"/>
                </a:lnTo>
                <a:lnTo>
                  <a:pt x="743381" y="22898"/>
                </a:lnTo>
                <a:lnTo>
                  <a:pt x="748372" y="22898"/>
                </a:lnTo>
                <a:lnTo>
                  <a:pt x="749985" y="24015"/>
                </a:lnTo>
                <a:lnTo>
                  <a:pt x="749985" y="26250"/>
                </a:lnTo>
                <a:lnTo>
                  <a:pt x="751052" y="28930"/>
                </a:lnTo>
                <a:lnTo>
                  <a:pt x="751090" y="30721"/>
                </a:lnTo>
                <a:lnTo>
                  <a:pt x="751674" y="31280"/>
                </a:lnTo>
                <a:lnTo>
                  <a:pt x="757186" y="31280"/>
                </a:lnTo>
                <a:close/>
              </a:path>
              <a:path w="768350" h="490219">
                <a:moveTo>
                  <a:pt x="760996" y="143560"/>
                </a:moveTo>
                <a:lnTo>
                  <a:pt x="746683" y="87147"/>
                </a:lnTo>
                <a:lnTo>
                  <a:pt x="705954" y="43294"/>
                </a:lnTo>
                <a:lnTo>
                  <a:pt x="643737" y="27927"/>
                </a:lnTo>
                <a:lnTo>
                  <a:pt x="610209" y="31838"/>
                </a:lnTo>
                <a:lnTo>
                  <a:pt x="557618" y="61861"/>
                </a:lnTo>
                <a:lnTo>
                  <a:pt x="532168" y="107581"/>
                </a:lnTo>
                <a:lnTo>
                  <a:pt x="525881" y="143560"/>
                </a:lnTo>
                <a:lnTo>
                  <a:pt x="525881" y="374269"/>
                </a:lnTo>
                <a:lnTo>
                  <a:pt x="540207" y="430136"/>
                </a:lnTo>
                <a:lnTo>
                  <a:pt x="581228" y="474472"/>
                </a:lnTo>
                <a:lnTo>
                  <a:pt x="643737" y="489902"/>
                </a:lnTo>
                <a:lnTo>
                  <a:pt x="677176" y="485990"/>
                </a:lnTo>
                <a:lnTo>
                  <a:pt x="729373" y="455739"/>
                </a:lnTo>
                <a:lnTo>
                  <a:pt x="754748" y="410019"/>
                </a:lnTo>
                <a:lnTo>
                  <a:pt x="760996" y="374269"/>
                </a:lnTo>
                <a:lnTo>
                  <a:pt x="760996" y="229590"/>
                </a:lnTo>
                <a:lnTo>
                  <a:pt x="654202" y="229590"/>
                </a:lnTo>
                <a:lnTo>
                  <a:pt x="654202" y="287680"/>
                </a:lnTo>
                <a:lnTo>
                  <a:pt x="696048" y="287680"/>
                </a:lnTo>
                <a:lnTo>
                  <a:pt x="696048" y="374269"/>
                </a:lnTo>
                <a:lnTo>
                  <a:pt x="694385" y="387832"/>
                </a:lnTo>
                <a:lnTo>
                  <a:pt x="687235" y="407301"/>
                </a:lnTo>
                <a:lnTo>
                  <a:pt x="671423" y="424789"/>
                </a:lnTo>
                <a:lnTo>
                  <a:pt x="643737" y="432371"/>
                </a:lnTo>
                <a:lnTo>
                  <a:pt x="615873" y="424700"/>
                </a:lnTo>
                <a:lnTo>
                  <a:pt x="599681" y="407098"/>
                </a:lnTo>
                <a:lnTo>
                  <a:pt x="592162" y="387591"/>
                </a:lnTo>
                <a:lnTo>
                  <a:pt x="590321" y="374269"/>
                </a:lnTo>
                <a:lnTo>
                  <a:pt x="590321" y="143560"/>
                </a:lnTo>
                <a:lnTo>
                  <a:pt x="592162" y="130327"/>
                </a:lnTo>
                <a:lnTo>
                  <a:pt x="599681" y="111023"/>
                </a:lnTo>
                <a:lnTo>
                  <a:pt x="615873" y="93599"/>
                </a:lnTo>
                <a:lnTo>
                  <a:pt x="643737" y="86029"/>
                </a:lnTo>
                <a:lnTo>
                  <a:pt x="671423" y="93522"/>
                </a:lnTo>
                <a:lnTo>
                  <a:pt x="687235" y="110820"/>
                </a:lnTo>
                <a:lnTo>
                  <a:pt x="694385" y="130098"/>
                </a:lnTo>
                <a:lnTo>
                  <a:pt x="696048" y="143560"/>
                </a:lnTo>
                <a:lnTo>
                  <a:pt x="696048" y="172618"/>
                </a:lnTo>
                <a:lnTo>
                  <a:pt x="760996" y="172618"/>
                </a:lnTo>
                <a:lnTo>
                  <a:pt x="760996" y="143560"/>
                </a:lnTo>
                <a:close/>
              </a:path>
              <a:path w="768350" h="490219">
                <a:moveTo>
                  <a:pt x="768070" y="21221"/>
                </a:moveTo>
                <a:lnTo>
                  <a:pt x="767956" y="19558"/>
                </a:lnTo>
                <a:lnTo>
                  <a:pt x="766533" y="12496"/>
                </a:lnTo>
                <a:lnTo>
                  <a:pt x="762685" y="6959"/>
                </a:lnTo>
                <a:lnTo>
                  <a:pt x="762685" y="11176"/>
                </a:lnTo>
                <a:lnTo>
                  <a:pt x="762685" y="30162"/>
                </a:lnTo>
                <a:lnTo>
                  <a:pt x="756081" y="37426"/>
                </a:lnTo>
                <a:lnTo>
                  <a:pt x="737882" y="37426"/>
                </a:lnTo>
                <a:lnTo>
                  <a:pt x="730745" y="30162"/>
                </a:lnTo>
                <a:lnTo>
                  <a:pt x="730745" y="11176"/>
                </a:lnTo>
                <a:lnTo>
                  <a:pt x="737882" y="3911"/>
                </a:lnTo>
                <a:lnTo>
                  <a:pt x="756081" y="3911"/>
                </a:lnTo>
                <a:lnTo>
                  <a:pt x="762685" y="11176"/>
                </a:lnTo>
                <a:lnTo>
                  <a:pt x="762685" y="6959"/>
                </a:lnTo>
                <a:lnTo>
                  <a:pt x="761974" y="5930"/>
                </a:lnTo>
                <a:lnTo>
                  <a:pt x="758799" y="3911"/>
                </a:lnTo>
                <a:lnTo>
                  <a:pt x="755154" y="1574"/>
                </a:lnTo>
                <a:lnTo>
                  <a:pt x="746683" y="0"/>
                </a:lnTo>
                <a:lnTo>
                  <a:pt x="738568" y="1574"/>
                </a:lnTo>
                <a:lnTo>
                  <a:pt x="731913" y="5930"/>
                </a:lnTo>
                <a:lnTo>
                  <a:pt x="727430" y="12496"/>
                </a:lnTo>
                <a:lnTo>
                  <a:pt x="726008" y="19558"/>
                </a:lnTo>
                <a:lnTo>
                  <a:pt x="725893" y="21221"/>
                </a:lnTo>
                <a:lnTo>
                  <a:pt x="727430" y="28930"/>
                </a:lnTo>
                <a:lnTo>
                  <a:pt x="731913" y="35687"/>
                </a:lnTo>
                <a:lnTo>
                  <a:pt x="738568" y="40233"/>
                </a:lnTo>
                <a:lnTo>
                  <a:pt x="746683" y="41897"/>
                </a:lnTo>
                <a:lnTo>
                  <a:pt x="755154" y="40233"/>
                </a:lnTo>
                <a:lnTo>
                  <a:pt x="759358" y="37426"/>
                </a:lnTo>
                <a:lnTo>
                  <a:pt x="761974" y="35687"/>
                </a:lnTo>
                <a:lnTo>
                  <a:pt x="766533" y="28930"/>
                </a:lnTo>
                <a:lnTo>
                  <a:pt x="768070" y="21221"/>
                </a:lnTo>
                <a:close/>
              </a:path>
            </a:pathLst>
          </a:custGeom>
          <a:solidFill>
            <a:srgbClr val="1B1F1E"/>
          </a:solidFill>
        </p:spPr>
        <p:txBody>
          <a:bodyPr wrap="square" lIns="0" tIns="0" rIns="0" bIns="0" rtlCol="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9" name="Rectangle 8">
            <a:extLst>
              <a:ext uri="{FF2B5EF4-FFF2-40B4-BE49-F238E27FC236}">
                <a16:creationId xmlns:a16="http://schemas.microsoft.com/office/drawing/2014/main" id="{FEEFED7A-4DB5-DF47-9E80-2762853A77E3}"/>
              </a:ext>
            </a:extLst>
          </p:cNvPr>
          <p:cNvSpPr/>
          <p:nvPr userDrawn="1"/>
        </p:nvSpPr>
        <p:spPr>
          <a:xfrm>
            <a:off x="10120745" y="6367098"/>
            <a:ext cx="1567104" cy="160813"/>
          </a:xfrm>
          <a:prstGeom prst="rect">
            <a:avLst/>
          </a:prstGeom>
        </p:spPr>
        <p:txBody>
          <a:bodyPr wrap="square" lIns="0" tIns="0" rIns="0" bIns="0" numCol="1" spcCol="360000">
            <a:spAutoFit/>
          </a:bodyPr>
          <a:lstStyle/>
          <a:p>
            <a:pPr lvl="0" algn="r">
              <a:lnSpc>
                <a:spcPct val="70000"/>
              </a:lnSpc>
            </a:pPr>
            <a:r>
              <a:rPr lang="en-ZA" sz="1400" dirty="0" err="1">
                <a:latin typeface="DIN Condensed" panose="020B0606040000020204" pitchFamily="34" charset="77"/>
              </a:rPr>
              <a:t>www.oag.com</a:t>
            </a:r>
            <a:endParaRPr lang="en-ZA" sz="1400" dirty="0">
              <a:latin typeface="DIN Condensed" panose="020B0606040000020204" pitchFamily="34" charset="77"/>
            </a:endParaRPr>
          </a:p>
        </p:txBody>
      </p:sp>
    </p:spTree>
    <p:extLst>
      <p:ext uri="{BB962C8B-B14F-4D97-AF65-F5344CB8AC3E}">
        <p14:creationId xmlns:p14="http://schemas.microsoft.com/office/powerpoint/2010/main" val="25284719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docs.microsoft.com/en-us/azure/event-hubs/event-hubs-sampl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codota.com/code/java/classes/com.microsoft.azure.eventhubs.EventPosition" TargetMode="External"/><Relationship Id="rId3" Type="http://schemas.openxmlformats.org/officeDocument/2006/relationships/hyperlink" Target="https://docs.microsoft.com/en-us/azure/event-hubs/" TargetMode="External"/><Relationship Id="rId7" Type="http://schemas.openxmlformats.org/officeDocument/2006/relationships/hyperlink" Target="https://docs.microsoft.com/en-us/dotnet/api/microsoft.azure.eventhubs.eventposition?view=azure-dotnet"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hyperlink" Target="https://github.com/Azure/azure-event-hubs/tree/master/samples/Java/Basic" TargetMode="External"/><Relationship Id="rId5" Type="http://schemas.openxmlformats.org/officeDocument/2006/relationships/hyperlink" Target="https://devblogs.microsoft.com/azure-sdk/eventhubs-clients/" TargetMode="External"/><Relationship Id="rId10" Type="http://schemas.openxmlformats.org/officeDocument/2006/relationships/hyperlink" Target="https://docs.aws.amazon.com/lambda/latest/dg/kafka-smaa.html" TargetMode="External"/><Relationship Id="rId4" Type="http://schemas.openxmlformats.org/officeDocument/2006/relationships/hyperlink" Target="https://www.serverless360.com/blog/understanding-consumer-side-of-azure-event-hubs-checkpoint-initialoffset-eventprocessorhost" TargetMode="External"/><Relationship Id="rId9" Type="http://schemas.openxmlformats.org/officeDocument/2006/relationships/hyperlink" Target="https://docs.microsoft.com/en-us/java/api/overview/azure/messaging-eventhubs-checkpointstore-blob-readme?view=azure-java-stabl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617B263-B1A2-064F-9D64-49EF601976A1}"/>
              </a:ext>
            </a:extLst>
          </p:cNvPr>
          <p:cNvSpPr txBox="1">
            <a:spLocks/>
          </p:cNvSpPr>
          <p:nvPr/>
        </p:nvSpPr>
        <p:spPr>
          <a:xfrm>
            <a:off x="746242" y="914400"/>
            <a:ext cx="10659939" cy="1909916"/>
          </a:xfrm>
          <a:prstGeom prst="rect">
            <a:avLst/>
          </a:prstGeom>
        </p:spPr>
        <p:txBody>
          <a:bodyPr vert="horz" lIns="0" tIns="45720" rIns="91440" bIns="45720" rtlCol="0" anchor="b">
            <a:noAutofit/>
          </a:bodyPr>
          <a:lstStyle>
            <a:lvl1pPr algn="l" defTabSz="914400" rtl="0" eaLnBrk="1" latinLnBrk="0" hangingPunct="1">
              <a:lnSpc>
                <a:spcPct val="70000"/>
              </a:lnSpc>
              <a:spcBef>
                <a:spcPct val="0"/>
              </a:spcBef>
              <a:buNone/>
              <a:defRPr sz="11500" b="1" kern="1200" spc="-300">
                <a:solidFill>
                  <a:schemeClr val="accent2"/>
                </a:solidFill>
                <a:latin typeface="DIN Condensed Light" panose="020B0506040000020204" pitchFamily="34" charset="77"/>
                <a:ea typeface="DIN Condensed Light" panose="020B0506040000020204" pitchFamily="34" charset="77"/>
                <a:cs typeface="+mj-cs"/>
              </a:defRPr>
            </a:lvl1pPr>
          </a:lstStyle>
          <a:p>
            <a:r>
              <a:rPr lang="en-ZA" sz="7200" dirty="0">
                <a:latin typeface="F37 Bolton" pitchFamily="2" charset="77"/>
                <a:ea typeface="DIN Condensed Light" panose="020B0506040000020204" pitchFamily="34" charset="0"/>
              </a:rPr>
              <a:t>FLIGHT </a:t>
            </a:r>
            <a:br>
              <a:rPr lang="en-ZA" sz="7200" dirty="0">
                <a:latin typeface="F37 Bolton" pitchFamily="2" charset="77"/>
                <a:ea typeface="DIN Condensed Light" panose="020B0506040000020204" pitchFamily="34" charset="0"/>
              </a:rPr>
            </a:br>
            <a:r>
              <a:rPr lang="en-ZA" sz="7200" dirty="0">
                <a:latin typeface="F37 Bolton" pitchFamily="2" charset="77"/>
                <a:ea typeface="DIN Condensed Light" panose="020B0506040000020204" pitchFamily="34" charset="0"/>
              </a:rPr>
              <a:t>INFO ALERTS </a:t>
            </a:r>
            <a:endParaRPr lang="en-ZA" sz="7200" b="0" spc="0" dirty="0">
              <a:latin typeface="F37 Bolton Light" pitchFamily="2" charset="77"/>
              <a:ea typeface="DIN Condensed Light" panose="020B0506040000020204" pitchFamily="34" charset="0"/>
            </a:endParaRPr>
          </a:p>
        </p:txBody>
      </p:sp>
      <p:sp>
        <p:nvSpPr>
          <p:cNvPr id="4" name="Title 1">
            <a:extLst>
              <a:ext uri="{FF2B5EF4-FFF2-40B4-BE49-F238E27FC236}">
                <a16:creationId xmlns:a16="http://schemas.microsoft.com/office/drawing/2014/main" id="{E94E5162-88D7-A64E-9047-8E703F3DCDC2}"/>
              </a:ext>
            </a:extLst>
          </p:cNvPr>
          <p:cNvSpPr txBox="1">
            <a:spLocks/>
          </p:cNvSpPr>
          <p:nvPr/>
        </p:nvSpPr>
        <p:spPr>
          <a:xfrm>
            <a:off x="791467" y="2651698"/>
            <a:ext cx="10659939" cy="525518"/>
          </a:xfrm>
          <a:prstGeom prst="rect">
            <a:avLst/>
          </a:prstGeom>
        </p:spPr>
        <p:txBody>
          <a:bodyPr vert="horz" lIns="0" tIns="45720" rIns="91440" bIns="45720" rtlCol="0" anchor="b">
            <a:noAutofit/>
          </a:bodyPr>
          <a:lstStyle>
            <a:lvl1pPr algn="l" defTabSz="914400" rtl="0" eaLnBrk="1" latinLnBrk="0" hangingPunct="1">
              <a:lnSpc>
                <a:spcPct val="70000"/>
              </a:lnSpc>
              <a:spcBef>
                <a:spcPct val="0"/>
              </a:spcBef>
              <a:buNone/>
              <a:defRPr sz="11500" b="1" kern="1200" spc="-300">
                <a:solidFill>
                  <a:schemeClr val="accent2"/>
                </a:solidFill>
                <a:latin typeface="DIN Condensed Light" panose="020B0506040000020204" pitchFamily="34" charset="77"/>
                <a:ea typeface="DIN Condensed Light" panose="020B0506040000020204" pitchFamily="34" charset="77"/>
                <a:cs typeface="+mj-cs"/>
              </a:defRPr>
            </a:lvl1pPr>
          </a:lstStyle>
          <a:p>
            <a:r>
              <a:rPr lang="en-ZA" sz="2400" b="0" spc="0" dirty="0">
                <a:solidFill>
                  <a:schemeClr val="bg1"/>
                </a:solidFill>
                <a:latin typeface="F37 Bolton Light" pitchFamily="2" charset="77"/>
                <a:ea typeface="DIN Condensed Light" panose="020B0506040000020204" pitchFamily="34" charset="0"/>
              </a:rPr>
              <a:t>Guidance notes</a:t>
            </a:r>
          </a:p>
        </p:txBody>
      </p:sp>
    </p:spTree>
    <p:extLst>
      <p:ext uri="{BB962C8B-B14F-4D97-AF65-F5344CB8AC3E}">
        <p14:creationId xmlns:p14="http://schemas.microsoft.com/office/powerpoint/2010/main" val="214592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Profile Completion</a:t>
            </a:r>
          </a:p>
        </p:txBody>
      </p:sp>
      <p:pic>
        <p:nvPicPr>
          <p:cNvPr id="47" name="Picture 46">
            <a:extLst>
              <a:ext uri="{FF2B5EF4-FFF2-40B4-BE49-F238E27FC236}">
                <a16:creationId xmlns:a16="http://schemas.microsoft.com/office/drawing/2014/main" id="{B7A096FC-71B7-AB40-833A-2C228B5B20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5991" y="2108253"/>
            <a:ext cx="5338978" cy="438866"/>
          </a:xfrm>
          <a:prstGeom prst="rect">
            <a:avLst/>
          </a:prstGeom>
        </p:spPr>
      </p:pic>
      <p:pic>
        <p:nvPicPr>
          <p:cNvPr id="64" name="Picture 63">
            <a:extLst>
              <a:ext uri="{FF2B5EF4-FFF2-40B4-BE49-F238E27FC236}">
                <a16:creationId xmlns:a16="http://schemas.microsoft.com/office/drawing/2014/main" id="{7A77C707-B673-8640-B8F9-092A9802F7BC}"/>
              </a:ext>
            </a:extLst>
          </p:cNvPr>
          <p:cNvPicPr>
            <a:picLocks noChangeAspect="1"/>
          </p:cNvPicPr>
          <p:nvPr/>
        </p:nvPicPr>
        <p:blipFill rotWithShape="1">
          <a:blip r:embed="rId3"/>
          <a:srcRect t="14897" b="74825"/>
          <a:stretch/>
        </p:blipFill>
        <p:spPr>
          <a:xfrm>
            <a:off x="1998085" y="2925759"/>
            <a:ext cx="4803859" cy="232651"/>
          </a:xfrm>
          <a:prstGeom prst="rect">
            <a:avLst/>
          </a:prstGeom>
        </p:spPr>
      </p:pic>
      <p:sp>
        <p:nvSpPr>
          <p:cNvPr id="67" name="Rectangle 66">
            <a:extLst>
              <a:ext uri="{FF2B5EF4-FFF2-40B4-BE49-F238E27FC236}">
                <a16:creationId xmlns:a16="http://schemas.microsoft.com/office/drawing/2014/main" id="{0C3EE3E8-62D9-7F44-9451-FEA461223CD1}"/>
              </a:ext>
            </a:extLst>
          </p:cNvPr>
          <p:cNvSpPr/>
          <p:nvPr/>
        </p:nvSpPr>
        <p:spPr>
          <a:xfrm>
            <a:off x="2044618" y="2698679"/>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1A652C4D-C178-404D-A68B-4DEBDF4A2995}"/>
              </a:ext>
            </a:extLst>
          </p:cNvPr>
          <p:cNvSpPr txBox="1"/>
          <p:nvPr/>
        </p:nvSpPr>
        <p:spPr>
          <a:xfrm>
            <a:off x="1941688" y="2730911"/>
            <a:ext cx="1807925" cy="230832"/>
          </a:xfrm>
          <a:prstGeom prst="rect">
            <a:avLst/>
          </a:prstGeom>
          <a:noFill/>
        </p:spPr>
        <p:txBody>
          <a:bodyPr wrap="square" rtlCol="0">
            <a:spAutoFit/>
          </a:bodyPr>
          <a:lstStyle/>
          <a:p>
            <a:pPr marL="0" marR="0">
              <a:spcBef>
                <a:spcPts val="0"/>
              </a:spcBef>
              <a:spcAft>
                <a:spcPts val="0"/>
              </a:spcAft>
            </a:pPr>
            <a:r>
              <a:rPr lang="en-US" sz="9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9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5A023905-8D8F-B541-8D1A-0EB964700272}"/>
              </a:ext>
            </a:extLst>
          </p:cNvPr>
          <p:cNvSpPr txBox="1"/>
          <p:nvPr/>
        </p:nvSpPr>
        <p:spPr>
          <a:xfrm>
            <a:off x="1946673" y="3133157"/>
            <a:ext cx="5338978" cy="230832"/>
          </a:xfrm>
          <a:prstGeom prst="rect">
            <a:avLst/>
          </a:prstGeom>
          <a:noFill/>
        </p:spPr>
        <p:txBody>
          <a:bodyPr wrap="square" rtlCol="0">
            <a:spAutoFit/>
          </a:bodyPr>
          <a:lstStyle/>
          <a:p>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Flight Info Alerts enables customers to access near real-time change events in the full spectrum </a:t>
            </a:r>
            <a:b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of schedules data that OAG holds without needing an API lookup</a:t>
            </a:r>
          </a:p>
        </p:txBody>
      </p:sp>
      <p:sp>
        <p:nvSpPr>
          <p:cNvPr id="75" name="TextBox 74">
            <a:extLst>
              <a:ext uri="{FF2B5EF4-FFF2-40B4-BE49-F238E27FC236}">
                <a16:creationId xmlns:a16="http://schemas.microsoft.com/office/drawing/2014/main" id="{A9F846D9-DA3D-4C42-82BB-8BD7BA21433F}"/>
              </a:ext>
            </a:extLst>
          </p:cNvPr>
          <p:cNvSpPr txBox="1"/>
          <p:nvPr/>
        </p:nvSpPr>
        <p:spPr>
          <a:xfrm>
            <a:off x="1941688" y="3325552"/>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Complete Profile</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D10FEBFF-06B7-464F-9DFE-534F49636F68}"/>
              </a:ext>
            </a:extLst>
          </p:cNvPr>
          <p:cNvSpPr txBox="1"/>
          <p:nvPr/>
        </p:nvSpPr>
        <p:spPr>
          <a:xfrm>
            <a:off x="1946672" y="3491915"/>
            <a:ext cx="4569771" cy="230832"/>
          </a:xfrm>
          <a:prstGeom prst="rect">
            <a:avLst/>
          </a:prstGeom>
          <a:noFill/>
        </p:spPr>
        <p:txBody>
          <a:bodyPr wrap="square" rtlCol="0">
            <a:spAutoFit/>
          </a:bodyPr>
          <a:lstStyle/>
          <a:p>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Creates the customer profile along with the dedicated eventhub, by the provided subscription ID, subscription </a:t>
            </a:r>
            <a:b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key and mandatory parameters. Returns the customer account ID and security access key </a:t>
            </a:r>
          </a:p>
        </p:txBody>
      </p:sp>
      <p:grpSp>
        <p:nvGrpSpPr>
          <p:cNvPr id="2" name="Group 1">
            <a:extLst>
              <a:ext uri="{FF2B5EF4-FFF2-40B4-BE49-F238E27FC236}">
                <a16:creationId xmlns:a16="http://schemas.microsoft.com/office/drawing/2014/main" id="{FAEA323E-A6EE-CE40-B1F1-7309E6C970CF}"/>
              </a:ext>
            </a:extLst>
          </p:cNvPr>
          <p:cNvGrpSpPr/>
          <p:nvPr/>
        </p:nvGrpSpPr>
        <p:grpSpPr>
          <a:xfrm>
            <a:off x="2029466" y="3737178"/>
            <a:ext cx="1138076" cy="169277"/>
            <a:chOff x="5800022" y="4014056"/>
            <a:chExt cx="1138076" cy="169277"/>
          </a:xfrm>
        </p:grpSpPr>
        <p:sp>
          <p:nvSpPr>
            <p:cNvPr id="77" name="TextBox 76">
              <a:extLst>
                <a:ext uri="{FF2B5EF4-FFF2-40B4-BE49-F238E27FC236}">
                  <a16:creationId xmlns:a16="http://schemas.microsoft.com/office/drawing/2014/main" id="{DAD8BB56-5109-FE49-9144-684CE1FCBDDD}"/>
                </a:ext>
              </a:extLst>
            </p:cNvPr>
            <p:cNvSpPr txBox="1"/>
            <p:nvPr/>
          </p:nvSpPr>
          <p:spPr>
            <a:xfrm>
              <a:off x="5800022" y="4014056"/>
              <a:ext cx="1138076" cy="169277"/>
            </a:xfrm>
            <a:prstGeom prst="rect">
              <a:avLst/>
            </a:prstGeom>
            <a:noFill/>
          </p:spPr>
          <p:txBody>
            <a:bodyPr wrap="square" rtlCol="0">
              <a:spAutoFit/>
            </a:bodyPr>
            <a:lstStyle/>
            <a:p>
              <a:r>
                <a:rPr lang="en-US" sz="500" dirty="0">
                  <a:solidFill>
                    <a:schemeClr val="tx2">
                      <a:lumMod val="60000"/>
                      <a:lumOff val="40000"/>
                    </a:schemeClr>
                  </a:solidFill>
                  <a:latin typeface="+mj-lt"/>
                  <a:cs typeface="Times New Roman" panose="02020603050405020304" pitchFamily="18" charset="0"/>
                </a:rPr>
                <a:t>Profile</a:t>
              </a:r>
            </a:p>
          </p:txBody>
        </p:sp>
        <p:sp>
          <p:nvSpPr>
            <p:cNvPr id="78" name="Rectangle 77">
              <a:extLst>
                <a:ext uri="{FF2B5EF4-FFF2-40B4-BE49-F238E27FC236}">
                  <a16:creationId xmlns:a16="http://schemas.microsoft.com/office/drawing/2014/main" id="{3B82F64E-EB36-914D-8F95-C93657404B07}"/>
                </a:ext>
              </a:extLst>
            </p:cNvPr>
            <p:cNvSpPr/>
            <p:nvPr/>
          </p:nvSpPr>
          <p:spPr>
            <a:xfrm>
              <a:off x="5815174" y="4020397"/>
              <a:ext cx="336810" cy="152941"/>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TextBox 78">
            <a:extLst>
              <a:ext uri="{FF2B5EF4-FFF2-40B4-BE49-F238E27FC236}">
                <a16:creationId xmlns:a16="http://schemas.microsoft.com/office/drawing/2014/main" id="{3AE8D37E-4717-0C43-B103-454568CBDB09}"/>
              </a:ext>
            </a:extLst>
          </p:cNvPr>
          <p:cNvSpPr txBox="1"/>
          <p:nvPr/>
        </p:nvSpPr>
        <p:spPr>
          <a:xfrm>
            <a:off x="1941688" y="3933299"/>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1C29B347-D5BA-7043-A663-ADD858D2442D}"/>
              </a:ext>
            </a:extLst>
          </p:cNvPr>
          <p:cNvSpPr txBox="1"/>
          <p:nvPr/>
        </p:nvSpPr>
        <p:spPr>
          <a:xfrm>
            <a:off x="1946672" y="4104269"/>
            <a:ext cx="4569771" cy="176972"/>
          </a:xfrm>
          <a:prstGeom prst="rect">
            <a:avLst/>
          </a:prstGeom>
          <a:noFill/>
        </p:spPr>
        <p:txBody>
          <a:bodyPr wrap="square" rtlCol="0">
            <a:spAutoFit/>
          </a:bodyPr>
          <a:lstStyle/>
          <a:p>
            <a:r>
              <a:rPr lang="en-US" sz="400" b="1" dirty="0">
                <a:solidFill>
                  <a:srgbClr val="00B050"/>
                </a:solidFill>
                <a:latin typeface="F37 Bolton Light Italic" pitchFamily="2" charset="77"/>
                <a:ea typeface="Times New Roman" panose="02020603050405020304" pitchFamily="18" charset="0"/>
                <a:cs typeface="Times New Roman" panose="02020603050405020304" pitchFamily="18" charset="0"/>
              </a:rPr>
              <a:t>POST  </a:t>
            </a:r>
            <a:r>
              <a:rPr lang="en-US" sz="550" dirty="0">
                <a:solidFill>
                  <a:schemeClr val="tx1">
                    <a:lumMod val="75000"/>
                    <a:lumOff val="25000"/>
                  </a:schemeClr>
                </a:solidFill>
                <a:latin typeface="F37 Bolton Light" pitchFamily="2" charset="77"/>
                <a:cs typeface="Times New Roman" panose="02020603050405020304" pitchFamily="18" charset="0"/>
              </a:rPr>
              <a:t>https://flightinfoalerts-apim-di.azure.net/flight-info-alerts/profile </a:t>
            </a:r>
          </a:p>
        </p:txBody>
      </p:sp>
      <p:sp>
        <p:nvSpPr>
          <p:cNvPr id="58" name="Rectangle 57">
            <a:extLst>
              <a:ext uri="{FF2B5EF4-FFF2-40B4-BE49-F238E27FC236}">
                <a16:creationId xmlns:a16="http://schemas.microsoft.com/office/drawing/2014/main" id="{36A9C632-66D7-6441-A387-1669521FA838}"/>
              </a:ext>
            </a:extLst>
          </p:cNvPr>
          <p:cNvSpPr/>
          <p:nvPr/>
        </p:nvSpPr>
        <p:spPr>
          <a:xfrm>
            <a:off x="2011888" y="4446661"/>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ECDAB136-9015-974F-AAED-514F722D69AB}"/>
              </a:ext>
            </a:extLst>
          </p:cNvPr>
          <p:cNvCxnSpPr/>
          <p:nvPr/>
        </p:nvCxnSpPr>
        <p:spPr>
          <a:xfrm>
            <a:off x="2034556" y="4599535"/>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96D6BAC-9AB6-8848-8F79-E9066627F013}"/>
              </a:ext>
            </a:extLst>
          </p:cNvPr>
          <p:cNvSpPr txBox="1"/>
          <p:nvPr/>
        </p:nvSpPr>
        <p:spPr>
          <a:xfrm>
            <a:off x="1941688"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Name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F5D9ED56-ECD3-B14E-A40F-7F117E65D296}"/>
              </a:ext>
            </a:extLst>
          </p:cNvPr>
          <p:cNvSpPr txBox="1"/>
          <p:nvPr/>
        </p:nvSpPr>
        <p:spPr>
          <a:xfrm>
            <a:off x="2943174"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Required</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F04B0DE7-8790-264F-8135-09DEFBA01772}"/>
              </a:ext>
            </a:extLst>
          </p:cNvPr>
          <p:cNvSpPr txBox="1"/>
          <p:nvPr/>
        </p:nvSpPr>
        <p:spPr>
          <a:xfrm>
            <a:off x="3625345"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Type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B57B4ED-B197-244B-AAC3-D696E836174A}"/>
              </a:ext>
            </a:extLst>
          </p:cNvPr>
          <p:cNvSpPr txBox="1"/>
          <p:nvPr/>
        </p:nvSpPr>
        <p:spPr>
          <a:xfrm>
            <a:off x="4220431" y="4431272"/>
            <a:ext cx="1000613"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Description</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E81F0B1F-F034-0647-BE25-F0DB051C41B0}"/>
              </a:ext>
            </a:extLst>
          </p:cNvPr>
          <p:cNvSpPr txBox="1"/>
          <p:nvPr/>
        </p:nvSpPr>
        <p:spPr>
          <a:xfrm>
            <a:off x="1946673"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Subscription key</a:t>
            </a:r>
          </a:p>
        </p:txBody>
      </p:sp>
      <p:sp>
        <p:nvSpPr>
          <p:cNvPr id="54" name="TextBox 53">
            <a:extLst>
              <a:ext uri="{FF2B5EF4-FFF2-40B4-BE49-F238E27FC236}">
                <a16:creationId xmlns:a16="http://schemas.microsoft.com/office/drawing/2014/main" id="{5E7BD7CC-3B6C-9F4E-A8E1-6EF7ACA67AB0}"/>
              </a:ext>
            </a:extLst>
          </p:cNvPr>
          <p:cNvSpPr txBox="1"/>
          <p:nvPr/>
        </p:nvSpPr>
        <p:spPr>
          <a:xfrm>
            <a:off x="2940901"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true</a:t>
            </a:r>
          </a:p>
        </p:txBody>
      </p:sp>
      <p:sp>
        <p:nvSpPr>
          <p:cNvPr id="55" name="TextBox 54">
            <a:extLst>
              <a:ext uri="{FF2B5EF4-FFF2-40B4-BE49-F238E27FC236}">
                <a16:creationId xmlns:a16="http://schemas.microsoft.com/office/drawing/2014/main" id="{E3D4C96D-24F8-8E49-B63E-814CEF7FEAF8}"/>
              </a:ext>
            </a:extLst>
          </p:cNvPr>
          <p:cNvSpPr txBox="1"/>
          <p:nvPr/>
        </p:nvSpPr>
        <p:spPr>
          <a:xfrm>
            <a:off x="3615816"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string</a:t>
            </a:r>
          </a:p>
        </p:txBody>
      </p:sp>
      <p:sp>
        <p:nvSpPr>
          <p:cNvPr id="56" name="TextBox 55">
            <a:extLst>
              <a:ext uri="{FF2B5EF4-FFF2-40B4-BE49-F238E27FC236}">
                <a16:creationId xmlns:a16="http://schemas.microsoft.com/office/drawing/2014/main" id="{E5E32166-675C-F74F-96FA-848E74553069}"/>
              </a:ext>
            </a:extLst>
          </p:cNvPr>
          <p:cNvSpPr txBox="1"/>
          <p:nvPr/>
        </p:nvSpPr>
        <p:spPr>
          <a:xfrm>
            <a:off x="1941688" y="4240456"/>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 headers</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13B301-2C2C-7941-B49F-EAC39F64AE50}"/>
              </a:ext>
            </a:extLst>
          </p:cNvPr>
          <p:cNvGrpSpPr/>
          <p:nvPr/>
        </p:nvGrpSpPr>
        <p:grpSpPr>
          <a:xfrm>
            <a:off x="1941688" y="4736505"/>
            <a:ext cx="4357107" cy="594907"/>
            <a:chOff x="5712244" y="4785868"/>
            <a:chExt cx="4357107" cy="594907"/>
          </a:xfrm>
        </p:grpSpPr>
        <p:sp>
          <p:nvSpPr>
            <p:cNvPr id="43" name="TextBox 42">
              <a:extLst>
                <a:ext uri="{FF2B5EF4-FFF2-40B4-BE49-F238E27FC236}">
                  <a16:creationId xmlns:a16="http://schemas.microsoft.com/office/drawing/2014/main" id="{F220CA1E-FA0E-2E43-B220-AA8E8FCC5AD9}"/>
                </a:ext>
              </a:extLst>
            </p:cNvPr>
            <p:cNvSpPr txBox="1"/>
            <p:nvPr/>
          </p:nvSpPr>
          <p:spPr>
            <a:xfrm>
              <a:off x="5712244" y="4785868"/>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 body</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9A758B49-00C9-E14D-80D9-1B997C4769B4}"/>
                </a:ext>
              </a:extLst>
            </p:cNvPr>
            <p:cNvSpPr/>
            <p:nvPr/>
          </p:nvSpPr>
          <p:spPr>
            <a:xfrm>
              <a:off x="5782444" y="4976348"/>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4D73CE00-5FFC-E344-AC58-1A218D3D9A74}"/>
                </a:ext>
              </a:extLst>
            </p:cNvPr>
            <p:cNvCxnSpPr/>
            <p:nvPr/>
          </p:nvCxnSpPr>
          <p:spPr>
            <a:xfrm>
              <a:off x="5805112" y="5129222"/>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0E18239-CE50-F64A-8D07-A5EF096D6A75}"/>
                </a:ext>
              </a:extLst>
            </p:cNvPr>
            <p:cNvSpPr txBox="1"/>
            <p:nvPr/>
          </p:nvSpPr>
          <p:spPr>
            <a:xfrm>
              <a:off x="5712244"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Name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CBF39ABA-B2EA-EF42-A7E6-DDB064C34EB1}"/>
                </a:ext>
              </a:extLst>
            </p:cNvPr>
            <p:cNvSpPr txBox="1"/>
            <p:nvPr/>
          </p:nvSpPr>
          <p:spPr>
            <a:xfrm>
              <a:off x="6713730"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Required</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3" name="TextBox 82">
              <a:extLst>
                <a:ext uri="{FF2B5EF4-FFF2-40B4-BE49-F238E27FC236}">
                  <a16:creationId xmlns:a16="http://schemas.microsoft.com/office/drawing/2014/main" id="{647AD0AE-9E03-CE4A-974D-184CE9E536E5}"/>
                </a:ext>
              </a:extLst>
            </p:cNvPr>
            <p:cNvSpPr txBox="1"/>
            <p:nvPr/>
          </p:nvSpPr>
          <p:spPr>
            <a:xfrm>
              <a:off x="7395901"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Type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9C0EB5CA-87BE-0744-AFE2-CA93AC39F930}"/>
                </a:ext>
              </a:extLst>
            </p:cNvPr>
            <p:cNvSpPr txBox="1"/>
            <p:nvPr/>
          </p:nvSpPr>
          <p:spPr>
            <a:xfrm>
              <a:off x="7990987" y="4960959"/>
              <a:ext cx="1000613"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Description</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F3F0AF3A-41E9-D64A-9E51-BF4530BB6D6F}"/>
                </a:ext>
              </a:extLst>
            </p:cNvPr>
            <p:cNvSpPr txBox="1"/>
            <p:nvPr/>
          </p:nvSpPr>
          <p:spPr>
            <a:xfrm>
              <a:off x="5717229"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accountid</a:t>
              </a:r>
            </a:p>
          </p:txBody>
        </p:sp>
        <p:sp>
          <p:nvSpPr>
            <p:cNvPr id="88" name="TextBox 87">
              <a:extLst>
                <a:ext uri="{FF2B5EF4-FFF2-40B4-BE49-F238E27FC236}">
                  <a16:creationId xmlns:a16="http://schemas.microsoft.com/office/drawing/2014/main" id="{7227A600-B21B-A648-B311-049D2F28DE46}"/>
                </a:ext>
              </a:extLst>
            </p:cNvPr>
            <p:cNvSpPr txBox="1"/>
            <p:nvPr/>
          </p:nvSpPr>
          <p:spPr>
            <a:xfrm>
              <a:off x="6711457"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false</a:t>
              </a:r>
            </a:p>
          </p:txBody>
        </p:sp>
        <p:sp>
          <p:nvSpPr>
            <p:cNvPr id="89" name="TextBox 88">
              <a:extLst>
                <a:ext uri="{FF2B5EF4-FFF2-40B4-BE49-F238E27FC236}">
                  <a16:creationId xmlns:a16="http://schemas.microsoft.com/office/drawing/2014/main" id="{219174EB-AB30-8E4D-B16F-9B5DB525D099}"/>
                </a:ext>
              </a:extLst>
            </p:cNvPr>
            <p:cNvSpPr txBox="1"/>
            <p:nvPr/>
          </p:nvSpPr>
          <p:spPr>
            <a:xfrm>
              <a:off x="7386372"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string</a:t>
              </a:r>
            </a:p>
          </p:txBody>
        </p:sp>
        <p:sp>
          <p:nvSpPr>
            <p:cNvPr id="90" name="TextBox 89">
              <a:extLst>
                <a:ext uri="{FF2B5EF4-FFF2-40B4-BE49-F238E27FC236}">
                  <a16:creationId xmlns:a16="http://schemas.microsoft.com/office/drawing/2014/main" id="{6A38D8D0-CC7A-6D43-B5F4-7CF329C7B261}"/>
                </a:ext>
              </a:extLst>
            </p:cNvPr>
            <p:cNvSpPr txBox="1"/>
            <p:nvPr/>
          </p:nvSpPr>
          <p:spPr>
            <a:xfrm>
              <a:off x="7999689" y="5119165"/>
              <a:ext cx="1478848" cy="261610"/>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Alphanumeric characters generated on the creation of the customer account ID</a:t>
              </a:r>
            </a:p>
          </p:txBody>
        </p:sp>
      </p:grpSp>
      <p:sp>
        <p:nvSpPr>
          <p:cNvPr id="219" name="Oval 218">
            <a:extLst>
              <a:ext uri="{FF2B5EF4-FFF2-40B4-BE49-F238E27FC236}">
                <a16:creationId xmlns:a16="http://schemas.microsoft.com/office/drawing/2014/main" id="{4F93D6EE-C4AE-D44C-8E64-C0848E5BB280}"/>
              </a:ext>
            </a:extLst>
          </p:cNvPr>
          <p:cNvSpPr/>
          <p:nvPr/>
        </p:nvSpPr>
        <p:spPr>
          <a:xfrm>
            <a:off x="7866536" y="1771014"/>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Content Placeholder 4">
            <a:extLst>
              <a:ext uri="{FF2B5EF4-FFF2-40B4-BE49-F238E27FC236}">
                <a16:creationId xmlns:a16="http://schemas.microsoft.com/office/drawing/2014/main" id="{317D6AB2-CE2B-C745-9BB3-15BC967696F3}"/>
              </a:ext>
            </a:extLst>
          </p:cNvPr>
          <p:cNvSpPr txBox="1">
            <a:spLocks/>
          </p:cNvSpPr>
          <p:nvPr/>
        </p:nvSpPr>
        <p:spPr>
          <a:xfrm>
            <a:off x="7866535" y="1691825"/>
            <a:ext cx="3748593" cy="1222095"/>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4"/>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4"/>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4"/>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seven </a:t>
            </a:r>
            <a:br>
              <a:rPr lang="en-GB" sz="2000" b="1" dirty="0">
                <a:latin typeface="F37 Bolton Bold" pitchFamily="2" charset="77"/>
              </a:rPr>
            </a:br>
            <a:br>
              <a:rPr lang="en-GB" sz="1100" b="1" dirty="0">
                <a:latin typeface="F37 Bolton Bold" pitchFamily="2" charset="77"/>
              </a:rPr>
            </a:br>
            <a:r>
              <a:rPr lang="en-GB" sz="1600" dirty="0">
                <a:latin typeface="F37 Bolton Light" panose="00000400000000000000" pitchFamily="50" charset="0"/>
              </a:rPr>
              <a:t>You can complete your profile by entering the below into the “body” field.   </a:t>
            </a:r>
          </a:p>
          <a:p>
            <a:pPr marL="0" indent="0">
              <a:lnSpc>
                <a:spcPct val="110000"/>
              </a:lnSpc>
              <a:buNone/>
            </a:pPr>
            <a:endParaRPr lang="en-GB" sz="1600" dirty="0">
              <a:latin typeface="F37 Bolton Light" panose="00000400000000000000" pitchFamily="50" charset="0"/>
            </a:endParaRPr>
          </a:p>
        </p:txBody>
      </p:sp>
      <p:sp>
        <p:nvSpPr>
          <p:cNvPr id="222" name="Rectangle 221">
            <a:extLst>
              <a:ext uri="{FF2B5EF4-FFF2-40B4-BE49-F238E27FC236}">
                <a16:creationId xmlns:a16="http://schemas.microsoft.com/office/drawing/2014/main" id="{37068913-5494-824F-809E-1B1773AFC726}"/>
              </a:ext>
            </a:extLst>
          </p:cNvPr>
          <p:cNvSpPr/>
          <p:nvPr/>
        </p:nvSpPr>
        <p:spPr>
          <a:xfrm>
            <a:off x="4955948" y="2312127"/>
            <a:ext cx="1828609" cy="3029677"/>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ECB3F78F-B7F9-A14A-84CB-4844F665B4EC}"/>
              </a:ext>
            </a:extLst>
          </p:cNvPr>
          <p:cNvSpPr/>
          <p:nvPr/>
        </p:nvSpPr>
        <p:spPr>
          <a:xfrm>
            <a:off x="5087875" y="3275378"/>
            <a:ext cx="1396086" cy="324418"/>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0941654F-04BA-8444-8081-742837270511}"/>
              </a:ext>
            </a:extLst>
          </p:cNvPr>
          <p:cNvSpPr/>
          <p:nvPr/>
        </p:nvSpPr>
        <p:spPr>
          <a:xfrm>
            <a:off x="5087875" y="2528189"/>
            <a:ext cx="416224" cy="8629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9C6AF4A1-A9B7-B34C-A9C0-070200228C59}"/>
              </a:ext>
            </a:extLst>
          </p:cNvPr>
          <p:cNvSpPr/>
          <p:nvPr/>
        </p:nvSpPr>
        <p:spPr>
          <a:xfrm>
            <a:off x="5087875" y="2658364"/>
            <a:ext cx="416224" cy="8629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4A4A4FF8-4437-CA47-82C7-FCB4134EEC25}"/>
              </a:ext>
            </a:extLst>
          </p:cNvPr>
          <p:cNvSpPr/>
          <p:nvPr/>
        </p:nvSpPr>
        <p:spPr>
          <a:xfrm>
            <a:off x="5087875" y="2788539"/>
            <a:ext cx="416224" cy="8629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95B57372-FDCC-6E43-90B5-B12D2AC06324}"/>
              </a:ext>
            </a:extLst>
          </p:cNvPr>
          <p:cNvSpPr/>
          <p:nvPr/>
        </p:nvSpPr>
        <p:spPr>
          <a:xfrm>
            <a:off x="5570475" y="2528189"/>
            <a:ext cx="665836" cy="8629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61C36470-68E5-5242-A1E5-F53894D6C79A}"/>
              </a:ext>
            </a:extLst>
          </p:cNvPr>
          <p:cNvSpPr/>
          <p:nvPr/>
        </p:nvSpPr>
        <p:spPr>
          <a:xfrm>
            <a:off x="5570475" y="2658364"/>
            <a:ext cx="665836" cy="8629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805F75F2-CB7D-874D-A2C2-CEF5E464ADD9}"/>
              </a:ext>
            </a:extLst>
          </p:cNvPr>
          <p:cNvSpPr/>
          <p:nvPr/>
        </p:nvSpPr>
        <p:spPr>
          <a:xfrm>
            <a:off x="5570475" y="2788539"/>
            <a:ext cx="665836" cy="8629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TextBox 229">
            <a:extLst>
              <a:ext uri="{FF2B5EF4-FFF2-40B4-BE49-F238E27FC236}">
                <a16:creationId xmlns:a16="http://schemas.microsoft.com/office/drawing/2014/main" id="{84AD595C-F784-7F47-AD12-AFAC9E2D8E7D}"/>
              </a:ext>
            </a:extLst>
          </p:cNvPr>
          <p:cNvSpPr txBox="1"/>
          <p:nvPr/>
        </p:nvSpPr>
        <p:spPr>
          <a:xfrm>
            <a:off x="5026298" y="2504477"/>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Content -Type</a:t>
            </a:r>
          </a:p>
        </p:txBody>
      </p:sp>
      <p:sp>
        <p:nvSpPr>
          <p:cNvPr id="231" name="TextBox 230">
            <a:extLst>
              <a:ext uri="{FF2B5EF4-FFF2-40B4-BE49-F238E27FC236}">
                <a16:creationId xmlns:a16="http://schemas.microsoft.com/office/drawing/2014/main" id="{DFF1F67A-4EA5-C54F-A327-01A75DD64E53}"/>
              </a:ext>
            </a:extLst>
          </p:cNvPr>
          <p:cNvSpPr txBox="1"/>
          <p:nvPr/>
        </p:nvSpPr>
        <p:spPr>
          <a:xfrm>
            <a:off x="4986523" y="2382508"/>
            <a:ext cx="1807925" cy="169277"/>
          </a:xfrm>
          <a:prstGeom prst="rect">
            <a:avLst/>
          </a:prstGeom>
          <a:noFill/>
        </p:spPr>
        <p:txBody>
          <a:bodyPr wrap="square" rtlCol="0">
            <a:spAutoFit/>
          </a:bodyPr>
          <a:lstStyle/>
          <a:p>
            <a:pPr marL="0" marR="0">
              <a:spcBef>
                <a:spcPts val="0"/>
              </a:spcBef>
              <a:spcAft>
                <a:spcPts val="0"/>
              </a:spcAft>
            </a:pPr>
            <a:r>
              <a:rPr lang="en-US" sz="5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Headers</a:t>
            </a:r>
            <a:endParaRPr lang="en-US" sz="5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232" name="TextBox 231">
            <a:extLst>
              <a:ext uri="{FF2B5EF4-FFF2-40B4-BE49-F238E27FC236}">
                <a16:creationId xmlns:a16="http://schemas.microsoft.com/office/drawing/2014/main" id="{BABBF34C-B70B-164B-BE26-2A3CD59C3502}"/>
              </a:ext>
            </a:extLst>
          </p:cNvPr>
          <p:cNvSpPr txBox="1"/>
          <p:nvPr/>
        </p:nvSpPr>
        <p:spPr>
          <a:xfrm>
            <a:off x="5026298" y="2628302"/>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Content -Control</a:t>
            </a:r>
          </a:p>
        </p:txBody>
      </p:sp>
      <p:sp>
        <p:nvSpPr>
          <p:cNvPr id="233" name="TextBox 232">
            <a:extLst>
              <a:ext uri="{FF2B5EF4-FFF2-40B4-BE49-F238E27FC236}">
                <a16:creationId xmlns:a16="http://schemas.microsoft.com/office/drawing/2014/main" id="{9932275A-CA03-3F4F-BD93-06B1BEA418A9}"/>
              </a:ext>
            </a:extLst>
          </p:cNvPr>
          <p:cNvSpPr txBox="1"/>
          <p:nvPr/>
        </p:nvSpPr>
        <p:spPr>
          <a:xfrm>
            <a:off x="5026298" y="2761652"/>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Subscription-Key</a:t>
            </a:r>
          </a:p>
        </p:txBody>
      </p:sp>
      <p:sp>
        <p:nvSpPr>
          <p:cNvPr id="234" name="TextBox 233">
            <a:extLst>
              <a:ext uri="{FF2B5EF4-FFF2-40B4-BE49-F238E27FC236}">
                <a16:creationId xmlns:a16="http://schemas.microsoft.com/office/drawing/2014/main" id="{DE9A74EF-6C9B-8F42-84B8-B07576A8FB2D}"/>
              </a:ext>
            </a:extLst>
          </p:cNvPr>
          <p:cNvSpPr txBox="1"/>
          <p:nvPr/>
        </p:nvSpPr>
        <p:spPr>
          <a:xfrm>
            <a:off x="5515248" y="2504477"/>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application/json</a:t>
            </a:r>
          </a:p>
        </p:txBody>
      </p:sp>
      <p:sp>
        <p:nvSpPr>
          <p:cNvPr id="235" name="TextBox 234">
            <a:extLst>
              <a:ext uri="{FF2B5EF4-FFF2-40B4-BE49-F238E27FC236}">
                <a16:creationId xmlns:a16="http://schemas.microsoft.com/office/drawing/2014/main" id="{54BBB8B9-E6F7-CE44-98E3-0219674F4249}"/>
              </a:ext>
            </a:extLst>
          </p:cNvPr>
          <p:cNvSpPr txBox="1"/>
          <p:nvPr/>
        </p:nvSpPr>
        <p:spPr>
          <a:xfrm>
            <a:off x="5515248" y="2628302"/>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No-cache</a:t>
            </a:r>
          </a:p>
        </p:txBody>
      </p:sp>
      <p:sp>
        <p:nvSpPr>
          <p:cNvPr id="236" name="TextBox 235">
            <a:extLst>
              <a:ext uri="{FF2B5EF4-FFF2-40B4-BE49-F238E27FC236}">
                <a16:creationId xmlns:a16="http://schemas.microsoft.com/office/drawing/2014/main" id="{0B533D7F-8C25-8644-BC0A-895C6166CCFC}"/>
              </a:ext>
            </a:extLst>
          </p:cNvPr>
          <p:cNvSpPr txBox="1"/>
          <p:nvPr/>
        </p:nvSpPr>
        <p:spPr>
          <a:xfrm>
            <a:off x="5515247" y="2761652"/>
            <a:ext cx="721063"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d9aca79b2a404e23acg547f3t</a:t>
            </a:r>
          </a:p>
        </p:txBody>
      </p:sp>
      <p:sp>
        <p:nvSpPr>
          <p:cNvPr id="237" name="TextBox 236">
            <a:extLst>
              <a:ext uri="{FF2B5EF4-FFF2-40B4-BE49-F238E27FC236}">
                <a16:creationId xmlns:a16="http://schemas.microsoft.com/office/drawing/2014/main" id="{91D04088-6065-E647-AEF9-1440476CDCB2}"/>
              </a:ext>
            </a:extLst>
          </p:cNvPr>
          <p:cNvSpPr txBox="1"/>
          <p:nvPr/>
        </p:nvSpPr>
        <p:spPr>
          <a:xfrm>
            <a:off x="6229623" y="2504477"/>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Remove</a:t>
            </a:r>
          </a:p>
        </p:txBody>
      </p:sp>
      <p:sp>
        <p:nvSpPr>
          <p:cNvPr id="238" name="TextBox 237">
            <a:extLst>
              <a:ext uri="{FF2B5EF4-FFF2-40B4-BE49-F238E27FC236}">
                <a16:creationId xmlns:a16="http://schemas.microsoft.com/office/drawing/2014/main" id="{6DD30DC3-8F4B-EC4C-8DF0-8FC4CB1A93F5}"/>
              </a:ext>
            </a:extLst>
          </p:cNvPr>
          <p:cNvSpPr txBox="1"/>
          <p:nvPr/>
        </p:nvSpPr>
        <p:spPr>
          <a:xfrm>
            <a:off x="6229623" y="2628302"/>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Remove</a:t>
            </a:r>
          </a:p>
        </p:txBody>
      </p:sp>
      <p:sp>
        <p:nvSpPr>
          <p:cNvPr id="239" name="TextBox 238">
            <a:extLst>
              <a:ext uri="{FF2B5EF4-FFF2-40B4-BE49-F238E27FC236}">
                <a16:creationId xmlns:a16="http://schemas.microsoft.com/office/drawing/2014/main" id="{9067C052-1E68-0240-A56F-7EFA056B5C68}"/>
              </a:ext>
            </a:extLst>
          </p:cNvPr>
          <p:cNvSpPr txBox="1"/>
          <p:nvPr/>
        </p:nvSpPr>
        <p:spPr>
          <a:xfrm>
            <a:off x="6229622" y="2761652"/>
            <a:ext cx="721063"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Remove</a:t>
            </a:r>
          </a:p>
        </p:txBody>
      </p:sp>
      <p:sp>
        <p:nvSpPr>
          <p:cNvPr id="240" name="TextBox 239">
            <a:extLst>
              <a:ext uri="{FF2B5EF4-FFF2-40B4-BE49-F238E27FC236}">
                <a16:creationId xmlns:a16="http://schemas.microsoft.com/office/drawing/2014/main" id="{CAA6FAC8-82AF-2147-B60B-7CA6DFD49D49}"/>
              </a:ext>
            </a:extLst>
          </p:cNvPr>
          <p:cNvSpPr txBox="1"/>
          <p:nvPr/>
        </p:nvSpPr>
        <p:spPr>
          <a:xfrm>
            <a:off x="4997723" y="2866427"/>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Add header</a:t>
            </a:r>
          </a:p>
        </p:txBody>
      </p:sp>
      <p:sp>
        <p:nvSpPr>
          <p:cNvPr id="241" name="TextBox 240">
            <a:extLst>
              <a:ext uri="{FF2B5EF4-FFF2-40B4-BE49-F238E27FC236}">
                <a16:creationId xmlns:a16="http://schemas.microsoft.com/office/drawing/2014/main" id="{F5B43B4D-3689-4840-895C-8EEF2432D82C}"/>
              </a:ext>
            </a:extLst>
          </p:cNvPr>
          <p:cNvSpPr txBox="1"/>
          <p:nvPr/>
        </p:nvSpPr>
        <p:spPr>
          <a:xfrm>
            <a:off x="4986523" y="3077833"/>
            <a:ext cx="1807925" cy="169277"/>
          </a:xfrm>
          <a:prstGeom prst="rect">
            <a:avLst/>
          </a:prstGeom>
          <a:noFill/>
        </p:spPr>
        <p:txBody>
          <a:bodyPr wrap="square" rtlCol="0">
            <a:spAutoFit/>
          </a:bodyPr>
          <a:lstStyle/>
          <a:p>
            <a:pPr marL="0" marR="0">
              <a:spcBef>
                <a:spcPts val="0"/>
              </a:spcBef>
              <a:spcAft>
                <a:spcPts val="0"/>
              </a:spcAft>
            </a:pPr>
            <a:r>
              <a:rPr lang="en-US" sz="5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Body</a:t>
            </a:r>
            <a:endParaRPr lang="en-US" sz="5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242" name="TextBox 241">
            <a:extLst>
              <a:ext uri="{FF2B5EF4-FFF2-40B4-BE49-F238E27FC236}">
                <a16:creationId xmlns:a16="http://schemas.microsoft.com/office/drawing/2014/main" id="{2D8CFBC1-9025-E242-9B6C-8B977AE3300D}"/>
              </a:ext>
            </a:extLst>
          </p:cNvPr>
          <p:cNvSpPr txBox="1"/>
          <p:nvPr/>
        </p:nvSpPr>
        <p:spPr>
          <a:xfrm>
            <a:off x="5035579" y="3274314"/>
            <a:ext cx="1354881" cy="323165"/>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firstName</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”Name”’</a:t>
            </a:r>
          </a:p>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lastName</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“Name”,</a:t>
            </a:r>
          </a:p>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“email”: “</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name.name@company.com</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”country”: “England”,</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oagRegion</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westeurope</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p:txBody>
      </p:sp>
      <p:sp>
        <p:nvSpPr>
          <p:cNvPr id="243" name="TextBox 242">
            <a:extLst>
              <a:ext uri="{FF2B5EF4-FFF2-40B4-BE49-F238E27FC236}">
                <a16:creationId xmlns:a16="http://schemas.microsoft.com/office/drawing/2014/main" id="{AA8F4176-629A-8945-AA01-E4426AB6A6BD}"/>
              </a:ext>
            </a:extLst>
          </p:cNvPr>
          <p:cNvSpPr txBox="1"/>
          <p:nvPr/>
        </p:nvSpPr>
        <p:spPr>
          <a:xfrm>
            <a:off x="6048777" y="3161702"/>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Raw              Binary</a:t>
            </a:r>
          </a:p>
        </p:txBody>
      </p:sp>
      <p:pic>
        <p:nvPicPr>
          <p:cNvPr id="244" name="Picture 243">
            <a:extLst>
              <a:ext uri="{FF2B5EF4-FFF2-40B4-BE49-F238E27FC236}">
                <a16:creationId xmlns:a16="http://schemas.microsoft.com/office/drawing/2014/main" id="{094BF11F-9F9E-D147-8BD0-5D59AEA5FA61}"/>
              </a:ext>
            </a:extLst>
          </p:cNvPr>
          <p:cNvPicPr/>
          <p:nvPr/>
        </p:nvPicPr>
        <p:blipFill rotWithShape="1">
          <a:blip r:embed="rId5"/>
          <a:srcRect l="97264" t="29479" r="1315" b="59045"/>
          <a:stretch/>
        </p:blipFill>
        <p:spPr>
          <a:xfrm>
            <a:off x="6418426" y="3271139"/>
            <a:ext cx="65535" cy="321479"/>
          </a:xfrm>
          <a:prstGeom prst="rect">
            <a:avLst/>
          </a:prstGeom>
        </p:spPr>
      </p:pic>
      <p:sp>
        <p:nvSpPr>
          <p:cNvPr id="245" name="Oval 244">
            <a:extLst>
              <a:ext uri="{FF2B5EF4-FFF2-40B4-BE49-F238E27FC236}">
                <a16:creationId xmlns:a16="http://schemas.microsoft.com/office/drawing/2014/main" id="{D1778F5B-1674-7743-9165-82791D19869D}"/>
              </a:ext>
            </a:extLst>
          </p:cNvPr>
          <p:cNvSpPr/>
          <p:nvPr/>
        </p:nvSpPr>
        <p:spPr>
          <a:xfrm>
            <a:off x="6287111" y="3208671"/>
            <a:ext cx="45719" cy="45719"/>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Oval 245">
            <a:extLst>
              <a:ext uri="{FF2B5EF4-FFF2-40B4-BE49-F238E27FC236}">
                <a16:creationId xmlns:a16="http://schemas.microsoft.com/office/drawing/2014/main" id="{976BE0A3-3131-BA44-B1DA-AA4278B9F712}"/>
              </a:ext>
            </a:extLst>
          </p:cNvPr>
          <p:cNvSpPr/>
          <p:nvPr/>
        </p:nvSpPr>
        <p:spPr>
          <a:xfrm>
            <a:off x="6080736" y="3208671"/>
            <a:ext cx="45719" cy="45719"/>
          </a:xfrm>
          <a:prstGeom prst="ellipse">
            <a:avLst/>
          </a:prstGeom>
          <a:solidFill>
            <a:schemeClr val="bg1">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TextBox 246">
            <a:extLst>
              <a:ext uri="{FF2B5EF4-FFF2-40B4-BE49-F238E27FC236}">
                <a16:creationId xmlns:a16="http://schemas.microsoft.com/office/drawing/2014/main" id="{CE927932-BF16-8147-88B3-00C901F86B21}"/>
              </a:ext>
            </a:extLst>
          </p:cNvPr>
          <p:cNvSpPr txBox="1"/>
          <p:nvPr/>
        </p:nvSpPr>
        <p:spPr>
          <a:xfrm>
            <a:off x="5076854" y="3728339"/>
            <a:ext cx="1354881" cy="312008"/>
          </a:xfrm>
          <a:prstGeom prst="rect">
            <a:avLst/>
          </a:prstGeom>
          <a:noFill/>
        </p:spPr>
        <p:txBody>
          <a:bodyPr wrap="square" rtlCol="0">
            <a:spAutoFit/>
          </a:bodyPr>
          <a:lstStyle/>
          <a:p>
            <a:pPr>
              <a:lnSpc>
                <a:spcPts val="560"/>
              </a:lnSpc>
            </a:pPr>
            <a:r>
              <a:rPr lang="en-US" sz="300" b="1" dirty="0">
                <a:solidFill>
                  <a:schemeClr val="tx1">
                    <a:lumMod val="75000"/>
                    <a:lumOff val="25000"/>
                  </a:schemeClr>
                </a:solidFill>
                <a:latin typeface="F37 Bolton Bold" pitchFamily="2" charset="77"/>
                <a:ea typeface="Times New Roman" panose="02020603050405020304" pitchFamily="18" charset="0"/>
                <a:cs typeface="Times New Roman" panose="02020603050405020304" pitchFamily="18" charset="0"/>
              </a:rPr>
              <a:t>HTTP</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Curl                       C‹                        Java</a:t>
            </a:r>
          </a:p>
          <a:p>
            <a:pPr>
              <a:lnSpc>
                <a:spcPts val="560"/>
              </a:lnSpc>
            </a:pP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JaveScript</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PHP                      Python                      Ruby</a:t>
            </a:r>
          </a:p>
          <a:p>
            <a:pPr>
              <a:lnSpc>
                <a:spcPts val="560"/>
              </a:lnSpc>
            </a:pP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Objective C</a:t>
            </a:r>
          </a:p>
        </p:txBody>
      </p:sp>
      <p:sp>
        <p:nvSpPr>
          <p:cNvPr id="248" name="TextBox 247">
            <a:extLst>
              <a:ext uri="{FF2B5EF4-FFF2-40B4-BE49-F238E27FC236}">
                <a16:creationId xmlns:a16="http://schemas.microsoft.com/office/drawing/2014/main" id="{99D62A46-7A1E-934F-98D4-12404E03CC27}"/>
              </a:ext>
            </a:extLst>
          </p:cNvPr>
          <p:cNvSpPr txBox="1"/>
          <p:nvPr/>
        </p:nvSpPr>
        <p:spPr>
          <a:xfrm>
            <a:off x="4986523" y="4097008"/>
            <a:ext cx="1807925" cy="169277"/>
          </a:xfrm>
          <a:prstGeom prst="rect">
            <a:avLst/>
          </a:prstGeom>
          <a:noFill/>
        </p:spPr>
        <p:txBody>
          <a:bodyPr wrap="square" rtlCol="0">
            <a:spAutoFit/>
          </a:bodyPr>
          <a:lstStyle/>
          <a:p>
            <a:pPr marL="0" marR="0">
              <a:spcBef>
                <a:spcPts val="0"/>
              </a:spcBef>
              <a:spcAft>
                <a:spcPts val="0"/>
              </a:spcAft>
            </a:pPr>
            <a:r>
              <a:rPr lang="en-US" sz="5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HTTP request</a:t>
            </a:r>
            <a:endParaRPr lang="en-US" sz="5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249" name="TextBox 248">
            <a:extLst>
              <a:ext uri="{FF2B5EF4-FFF2-40B4-BE49-F238E27FC236}">
                <a16:creationId xmlns:a16="http://schemas.microsoft.com/office/drawing/2014/main" id="{01497F76-F5AC-AD41-BA33-5A6DF6CA694B}"/>
              </a:ext>
            </a:extLst>
          </p:cNvPr>
          <p:cNvSpPr txBox="1"/>
          <p:nvPr/>
        </p:nvSpPr>
        <p:spPr>
          <a:xfrm>
            <a:off x="6309127" y="4196752"/>
            <a:ext cx="592056" cy="138499"/>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Copy</a:t>
            </a:r>
          </a:p>
        </p:txBody>
      </p:sp>
      <p:grpSp>
        <p:nvGrpSpPr>
          <p:cNvPr id="250" name="Group 249">
            <a:extLst>
              <a:ext uri="{FF2B5EF4-FFF2-40B4-BE49-F238E27FC236}">
                <a16:creationId xmlns:a16="http://schemas.microsoft.com/office/drawing/2014/main" id="{F98C3E9F-C3D4-F946-A0DD-E5CE20FB01C4}"/>
              </a:ext>
            </a:extLst>
          </p:cNvPr>
          <p:cNvGrpSpPr/>
          <p:nvPr/>
        </p:nvGrpSpPr>
        <p:grpSpPr>
          <a:xfrm>
            <a:off x="6341566" y="4243493"/>
            <a:ext cx="45719" cy="47960"/>
            <a:chOff x="-578070" y="3561634"/>
            <a:chExt cx="64769" cy="67944"/>
          </a:xfrm>
        </p:grpSpPr>
        <p:sp>
          <p:nvSpPr>
            <p:cNvPr id="262" name="Rectangle 261">
              <a:extLst>
                <a:ext uri="{FF2B5EF4-FFF2-40B4-BE49-F238E27FC236}">
                  <a16:creationId xmlns:a16="http://schemas.microsoft.com/office/drawing/2014/main" id="{E6D44809-574E-6146-99E8-9D106A75147A}"/>
                </a:ext>
              </a:extLst>
            </p:cNvPr>
            <p:cNvSpPr/>
            <p:nvPr/>
          </p:nvSpPr>
          <p:spPr>
            <a:xfrm>
              <a:off x="-578070" y="3583859"/>
              <a:ext cx="45719" cy="4571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F9C61924-427B-EF4E-8739-AADFCF8345BC}"/>
                </a:ext>
              </a:extLst>
            </p:cNvPr>
            <p:cNvSpPr/>
            <p:nvPr/>
          </p:nvSpPr>
          <p:spPr>
            <a:xfrm>
              <a:off x="-559020" y="3561634"/>
              <a:ext cx="45719" cy="4571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1" name="TextBox 250">
            <a:extLst>
              <a:ext uri="{FF2B5EF4-FFF2-40B4-BE49-F238E27FC236}">
                <a16:creationId xmlns:a16="http://schemas.microsoft.com/office/drawing/2014/main" id="{ADBE6638-7E24-C548-8552-C68E29B47AA8}"/>
              </a:ext>
            </a:extLst>
          </p:cNvPr>
          <p:cNvSpPr txBox="1"/>
          <p:nvPr/>
        </p:nvSpPr>
        <p:spPr>
          <a:xfrm>
            <a:off x="5060120" y="4281973"/>
            <a:ext cx="1639188" cy="738664"/>
          </a:xfrm>
          <a:prstGeom prst="rect">
            <a:avLst/>
          </a:prstGeom>
          <a:noFill/>
        </p:spPr>
        <p:txBody>
          <a:bodyPr wrap="square" rtlCol="0">
            <a:spAutoFit/>
          </a:bodyPr>
          <a:lstStyle/>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POST https://</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flightinfoalerts-apim-di.azure-api.net</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/flight-</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info-alerts/</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profle</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HTTP/1.1</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Content-Type:  application/json</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Cache-Control:  no-cache</a:t>
            </a:r>
          </a:p>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Subscription-Key: d9aca79b2a404e23acg547f3t</a:t>
            </a:r>
          </a:p>
          <a:p>
            <a:endPar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endParaRPr>
          </a:p>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firstName</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”Name”’</a:t>
            </a:r>
          </a:p>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lastName</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“Name”,</a:t>
            </a:r>
          </a:p>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“email”: “</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name.name@company.com</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”country”: “England”,</a:t>
            </a:r>
            <a:b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oagRegion</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a:t>
            </a:r>
            <a:r>
              <a:rPr lang="en-US" sz="3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westeurope</a:t>
            </a:r>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a:p>
            <a:r>
              <a:rPr lang="en-US" sz="3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p:txBody>
      </p:sp>
      <p:grpSp>
        <p:nvGrpSpPr>
          <p:cNvPr id="252" name="Group 251">
            <a:extLst>
              <a:ext uri="{FF2B5EF4-FFF2-40B4-BE49-F238E27FC236}">
                <a16:creationId xmlns:a16="http://schemas.microsoft.com/office/drawing/2014/main" id="{9210330C-C17D-2242-A968-8838496BA8E3}"/>
              </a:ext>
            </a:extLst>
          </p:cNvPr>
          <p:cNvGrpSpPr/>
          <p:nvPr/>
        </p:nvGrpSpPr>
        <p:grpSpPr>
          <a:xfrm>
            <a:off x="5087875" y="5063092"/>
            <a:ext cx="482600" cy="153888"/>
            <a:chOff x="816889" y="5664885"/>
            <a:chExt cx="482600" cy="153888"/>
          </a:xfrm>
        </p:grpSpPr>
        <p:sp>
          <p:nvSpPr>
            <p:cNvPr id="260" name="Rounded Rectangle 259">
              <a:extLst>
                <a:ext uri="{FF2B5EF4-FFF2-40B4-BE49-F238E27FC236}">
                  <a16:creationId xmlns:a16="http://schemas.microsoft.com/office/drawing/2014/main" id="{73F3C2C1-F0B7-AC40-9AFB-29D202DD8B80}"/>
                </a:ext>
              </a:extLst>
            </p:cNvPr>
            <p:cNvSpPr/>
            <p:nvPr/>
          </p:nvSpPr>
          <p:spPr>
            <a:xfrm>
              <a:off x="816889" y="5692999"/>
              <a:ext cx="482600" cy="98425"/>
            </a:xfrm>
            <a:prstGeom prst="roundRect">
              <a:avLst>
                <a:gd name="adj" fmla="val 16666"/>
              </a:avLst>
            </a:prstGeom>
            <a:solidFill>
              <a:srgbClr val="FFD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F37 Bolton Bold" pitchFamily="2" charset="77"/>
              </a:endParaRPr>
            </a:p>
          </p:txBody>
        </p:sp>
        <p:sp>
          <p:nvSpPr>
            <p:cNvPr id="261" name="TextBox 260">
              <a:extLst>
                <a:ext uri="{FF2B5EF4-FFF2-40B4-BE49-F238E27FC236}">
                  <a16:creationId xmlns:a16="http://schemas.microsoft.com/office/drawing/2014/main" id="{AA6CEDF7-F396-4E47-A4E2-485091C5B045}"/>
                </a:ext>
              </a:extLst>
            </p:cNvPr>
            <p:cNvSpPr txBox="1"/>
            <p:nvPr/>
          </p:nvSpPr>
          <p:spPr>
            <a:xfrm>
              <a:off x="887313" y="5664885"/>
              <a:ext cx="335388" cy="153888"/>
            </a:xfrm>
            <a:prstGeom prst="rect">
              <a:avLst/>
            </a:prstGeom>
            <a:noFill/>
          </p:spPr>
          <p:txBody>
            <a:bodyPr wrap="square" rtlCol="0">
              <a:spAutoFit/>
            </a:bodyPr>
            <a:lstStyle/>
            <a:p>
              <a:pPr marL="0" marR="0">
                <a:spcBef>
                  <a:spcPts val="0"/>
                </a:spcBef>
                <a:spcAft>
                  <a:spcPts val="0"/>
                </a:spcAft>
              </a:pPr>
              <a:r>
                <a:rPr lang="en-US" sz="4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Send</a:t>
              </a:r>
              <a:endParaRPr lang="en-US" sz="4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grpSp>
      <p:sp>
        <p:nvSpPr>
          <p:cNvPr id="253" name="Rectangle 252">
            <a:extLst>
              <a:ext uri="{FF2B5EF4-FFF2-40B4-BE49-F238E27FC236}">
                <a16:creationId xmlns:a16="http://schemas.microsoft.com/office/drawing/2014/main" id="{6E2B7212-E114-3145-A78B-6B1C9A6691AE}"/>
              </a:ext>
            </a:extLst>
          </p:cNvPr>
          <p:cNvSpPr/>
          <p:nvPr/>
        </p:nvSpPr>
        <p:spPr>
          <a:xfrm>
            <a:off x="5087875" y="3274314"/>
            <a:ext cx="1396086" cy="324418"/>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ounded Rectangle 253">
            <a:extLst>
              <a:ext uri="{FF2B5EF4-FFF2-40B4-BE49-F238E27FC236}">
                <a16:creationId xmlns:a16="http://schemas.microsoft.com/office/drawing/2014/main" id="{E9210294-5C7A-6C42-B170-EA959EA808A4}"/>
              </a:ext>
            </a:extLst>
          </p:cNvPr>
          <p:cNvSpPr/>
          <p:nvPr/>
        </p:nvSpPr>
        <p:spPr>
          <a:xfrm>
            <a:off x="5007248" y="5014950"/>
            <a:ext cx="656091" cy="256852"/>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ounded Rectangle 254">
            <a:extLst>
              <a:ext uri="{FF2B5EF4-FFF2-40B4-BE49-F238E27FC236}">
                <a16:creationId xmlns:a16="http://schemas.microsoft.com/office/drawing/2014/main" id="{25BA1BFD-504C-FC4D-9E14-A4F0E6C7FA66}"/>
              </a:ext>
            </a:extLst>
          </p:cNvPr>
          <p:cNvSpPr/>
          <p:nvPr/>
        </p:nvSpPr>
        <p:spPr>
          <a:xfrm>
            <a:off x="4997723" y="3068509"/>
            <a:ext cx="1570491" cy="625790"/>
          </a:xfrm>
          <a:prstGeom prst="roundRect">
            <a:avLst>
              <a:gd name="adj" fmla="val 1347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BF010566-998C-8846-B08B-B5BDCCDFBAC7}"/>
              </a:ext>
            </a:extLst>
          </p:cNvPr>
          <p:cNvGrpSpPr/>
          <p:nvPr/>
        </p:nvGrpSpPr>
        <p:grpSpPr>
          <a:xfrm>
            <a:off x="7866482" y="3012072"/>
            <a:ext cx="2028625" cy="738664"/>
            <a:chOff x="6962344" y="3012072"/>
            <a:chExt cx="2028625" cy="738664"/>
          </a:xfrm>
        </p:grpSpPr>
        <p:sp>
          <p:nvSpPr>
            <p:cNvPr id="257" name="TextBox 256">
              <a:extLst>
                <a:ext uri="{FF2B5EF4-FFF2-40B4-BE49-F238E27FC236}">
                  <a16:creationId xmlns:a16="http://schemas.microsoft.com/office/drawing/2014/main" id="{B7BB8E86-75FF-1A40-BF63-11C0D8E665A0}"/>
                </a:ext>
              </a:extLst>
            </p:cNvPr>
            <p:cNvSpPr txBox="1"/>
            <p:nvPr/>
          </p:nvSpPr>
          <p:spPr>
            <a:xfrm>
              <a:off x="6962344" y="3012072"/>
              <a:ext cx="1798055" cy="738664"/>
            </a:xfrm>
            <a:prstGeom prst="rect">
              <a:avLst/>
            </a:prstGeom>
            <a:noFill/>
          </p:spPr>
          <p:txBody>
            <a:bodyPr wrap="square" rtlCol="0">
              <a:spAutoFit/>
            </a:bodyPr>
            <a:lstStyle/>
            <a:p>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a:p>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6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firstName</a:t>
              </a:r>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“FirstName",</a:t>
              </a:r>
            </a:p>
            <a:p>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6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lastName</a:t>
              </a:r>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a:t>
              </a:r>
              <a:r>
                <a:rPr lang="en-US" sz="6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LastName</a:t>
              </a:r>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a:p>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"email": “</a:t>
              </a:r>
              <a:r>
                <a:rPr lang="en-US" sz="6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EmailAddress</a:t>
              </a:r>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a:p>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r>
                <a:rPr lang="en-US" sz="6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secondaryEmail</a:t>
              </a:r>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“Secondary </a:t>
              </a:r>
              <a:r>
                <a:rPr lang="en-US" sz="6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EmailAddress</a:t>
              </a:r>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a:p>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"country": “ISO Country Code </a:t>
              </a:r>
              <a:r>
                <a:rPr lang="en-US" sz="60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e.g</a:t>
              </a:r>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FR",</a:t>
              </a:r>
            </a:p>
            <a:p>
              <a:r>
                <a:rPr lang="en-US" sz="6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p:txBody>
        </p:sp>
        <p:pic>
          <p:nvPicPr>
            <p:cNvPr id="258" name="Picture 257">
              <a:extLst>
                <a:ext uri="{FF2B5EF4-FFF2-40B4-BE49-F238E27FC236}">
                  <a16:creationId xmlns:a16="http://schemas.microsoft.com/office/drawing/2014/main" id="{BE8406B6-7285-A14A-ACCC-457AC11B7011}"/>
                </a:ext>
              </a:extLst>
            </p:cNvPr>
            <p:cNvPicPr/>
            <p:nvPr/>
          </p:nvPicPr>
          <p:blipFill rotWithShape="1">
            <a:blip r:embed="rId5"/>
            <a:srcRect l="97264" t="29937" r="1422" b="59255"/>
            <a:stretch/>
          </p:blipFill>
          <p:spPr>
            <a:xfrm>
              <a:off x="8841487" y="3012072"/>
              <a:ext cx="145731" cy="728077"/>
            </a:xfrm>
            <a:prstGeom prst="rect">
              <a:avLst/>
            </a:prstGeom>
          </p:spPr>
        </p:pic>
        <p:sp>
          <p:nvSpPr>
            <p:cNvPr id="259" name="Rectangle 258">
              <a:extLst>
                <a:ext uri="{FF2B5EF4-FFF2-40B4-BE49-F238E27FC236}">
                  <a16:creationId xmlns:a16="http://schemas.microsoft.com/office/drawing/2014/main" id="{BBE6C13A-8CBA-F54E-9B68-875920721713}"/>
                </a:ext>
              </a:extLst>
            </p:cNvPr>
            <p:cNvSpPr/>
            <p:nvPr/>
          </p:nvSpPr>
          <p:spPr>
            <a:xfrm>
              <a:off x="6962344" y="3018372"/>
              <a:ext cx="2028625" cy="728077"/>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4" name="Picture 263">
            <a:extLst>
              <a:ext uri="{FF2B5EF4-FFF2-40B4-BE49-F238E27FC236}">
                <a16:creationId xmlns:a16="http://schemas.microsoft.com/office/drawing/2014/main" id="{6D3AE7DA-F106-BF4F-B459-1A840DE44A5E}"/>
              </a:ext>
            </a:extLst>
          </p:cNvPr>
          <p:cNvPicPr>
            <a:picLocks noChangeAspect="1"/>
          </p:cNvPicPr>
          <p:nvPr/>
        </p:nvPicPr>
        <p:blipFill>
          <a:blip r:embed="rId6"/>
          <a:stretch>
            <a:fillRect/>
          </a:stretch>
        </p:blipFill>
        <p:spPr>
          <a:xfrm>
            <a:off x="-182205" y="1771014"/>
            <a:ext cx="8522010" cy="4761983"/>
          </a:xfrm>
          <a:prstGeom prst="rect">
            <a:avLst/>
          </a:prstGeom>
        </p:spPr>
      </p:pic>
      <p:cxnSp>
        <p:nvCxnSpPr>
          <p:cNvPr id="265" name="Straight Connector 264">
            <a:extLst>
              <a:ext uri="{FF2B5EF4-FFF2-40B4-BE49-F238E27FC236}">
                <a16:creationId xmlns:a16="http://schemas.microsoft.com/office/drawing/2014/main" id="{2CD645F3-E3C2-A945-9996-4CBBBC5C3571}"/>
              </a:ext>
            </a:extLst>
          </p:cNvPr>
          <p:cNvCxnSpPr>
            <a:cxnSpLocks/>
          </p:cNvCxnSpPr>
          <p:nvPr/>
        </p:nvCxnSpPr>
        <p:spPr>
          <a:xfrm>
            <a:off x="6568214" y="3381404"/>
            <a:ext cx="1298268" cy="0"/>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23651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Profile Completion</a:t>
            </a:r>
          </a:p>
        </p:txBody>
      </p:sp>
      <p:pic>
        <p:nvPicPr>
          <p:cNvPr id="47" name="Picture 46">
            <a:extLst>
              <a:ext uri="{FF2B5EF4-FFF2-40B4-BE49-F238E27FC236}">
                <a16:creationId xmlns:a16="http://schemas.microsoft.com/office/drawing/2014/main" id="{B7A096FC-71B7-AB40-833A-2C228B5B20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5991" y="2108253"/>
            <a:ext cx="5338978" cy="438866"/>
          </a:xfrm>
          <a:prstGeom prst="rect">
            <a:avLst/>
          </a:prstGeom>
        </p:spPr>
      </p:pic>
      <p:pic>
        <p:nvPicPr>
          <p:cNvPr id="64" name="Picture 63">
            <a:extLst>
              <a:ext uri="{FF2B5EF4-FFF2-40B4-BE49-F238E27FC236}">
                <a16:creationId xmlns:a16="http://schemas.microsoft.com/office/drawing/2014/main" id="{7A77C707-B673-8640-B8F9-092A9802F7BC}"/>
              </a:ext>
            </a:extLst>
          </p:cNvPr>
          <p:cNvPicPr>
            <a:picLocks noChangeAspect="1"/>
          </p:cNvPicPr>
          <p:nvPr/>
        </p:nvPicPr>
        <p:blipFill rotWithShape="1">
          <a:blip r:embed="rId3"/>
          <a:srcRect t="14897" b="74825"/>
          <a:stretch/>
        </p:blipFill>
        <p:spPr>
          <a:xfrm>
            <a:off x="1998085" y="2925759"/>
            <a:ext cx="4803859" cy="232651"/>
          </a:xfrm>
          <a:prstGeom prst="rect">
            <a:avLst/>
          </a:prstGeom>
        </p:spPr>
      </p:pic>
      <p:sp>
        <p:nvSpPr>
          <p:cNvPr id="67" name="Rectangle 66">
            <a:extLst>
              <a:ext uri="{FF2B5EF4-FFF2-40B4-BE49-F238E27FC236}">
                <a16:creationId xmlns:a16="http://schemas.microsoft.com/office/drawing/2014/main" id="{0C3EE3E8-62D9-7F44-9451-FEA461223CD1}"/>
              </a:ext>
            </a:extLst>
          </p:cNvPr>
          <p:cNvSpPr/>
          <p:nvPr/>
        </p:nvSpPr>
        <p:spPr>
          <a:xfrm>
            <a:off x="2044618" y="2698679"/>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1A652C4D-C178-404D-A68B-4DEBDF4A2995}"/>
              </a:ext>
            </a:extLst>
          </p:cNvPr>
          <p:cNvSpPr txBox="1"/>
          <p:nvPr/>
        </p:nvSpPr>
        <p:spPr>
          <a:xfrm>
            <a:off x="1941688" y="2730911"/>
            <a:ext cx="1807925" cy="230832"/>
          </a:xfrm>
          <a:prstGeom prst="rect">
            <a:avLst/>
          </a:prstGeom>
          <a:noFill/>
        </p:spPr>
        <p:txBody>
          <a:bodyPr wrap="square" rtlCol="0">
            <a:spAutoFit/>
          </a:bodyPr>
          <a:lstStyle/>
          <a:p>
            <a:pPr marL="0" marR="0">
              <a:spcBef>
                <a:spcPts val="0"/>
              </a:spcBef>
              <a:spcAft>
                <a:spcPts val="0"/>
              </a:spcAft>
            </a:pPr>
            <a:r>
              <a:rPr lang="en-US" sz="9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9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5A023905-8D8F-B541-8D1A-0EB964700272}"/>
              </a:ext>
            </a:extLst>
          </p:cNvPr>
          <p:cNvSpPr txBox="1"/>
          <p:nvPr/>
        </p:nvSpPr>
        <p:spPr>
          <a:xfrm>
            <a:off x="1952093" y="3185339"/>
            <a:ext cx="5338978" cy="230832"/>
          </a:xfrm>
          <a:prstGeom prst="rect">
            <a:avLst/>
          </a:prstGeom>
          <a:noFill/>
        </p:spPr>
        <p:txBody>
          <a:bodyPr wrap="square" rtlCol="0">
            <a:spAutoFit/>
          </a:bodyPr>
          <a:lstStyle/>
          <a:p>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Flight Info Alerts enables customers to access near real-time change events in the full spectrum </a:t>
            </a:r>
            <a:b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of schedules data that OAG holds without needing an API lookup</a:t>
            </a:r>
          </a:p>
        </p:txBody>
      </p:sp>
      <p:sp>
        <p:nvSpPr>
          <p:cNvPr id="75" name="TextBox 74">
            <a:extLst>
              <a:ext uri="{FF2B5EF4-FFF2-40B4-BE49-F238E27FC236}">
                <a16:creationId xmlns:a16="http://schemas.microsoft.com/office/drawing/2014/main" id="{A9F846D9-DA3D-4C42-82BB-8BD7BA21433F}"/>
              </a:ext>
            </a:extLst>
          </p:cNvPr>
          <p:cNvSpPr txBox="1"/>
          <p:nvPr/>
        </p:nvSpPr>
        <p:spPr>
          <a:xfrm>
            <a:off x="1941688" y="3325552"/>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Complete Profile</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D10FEBFF-06B7-464F-9DFE-534F49636F68}"/>
              </a:ext>
            </a:extLst>
          </p:cNvPr>
          <p:cNvSpPr txBox="1"/>
          <p:nvPr/>
        </p:nvSpPr>
        <p:spPr>
          <a:xfrm>
            <a:off x="1946672" y="3491915"/>
            <a:ext cx="4569771" cy="230832"/>
          </a:xfrm>
          <a:prstGeom prst="rect">
            <a:avLst/>
          </a:prstGeom>
          <a:noFill/>
        </p:spPr>
        <p:txBody>
          <a:bodyPr wrap="square" rtlCol="0">
            <a:spAutoFit/>
          </a:bodyPr>
          <a:lstStyle/>
          <a:p>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Creates the customer profile along with the dedicated eventhub, by the provided subscription ID, subscription </a:t>
            </a:r>
            <a:b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key and mandatory parameters. Returns the customer account ID and security access key </a:t>
            </a:r>
          </a:p>
        </p:txBody>
      </p:sp>
      <p:grpSp>
        <p:nvGrpSpPr>
          <p:cNvPr id="2" name="Group 1">
            <a:extLst>
              <a:ext uri="{FF2B5EF4-FFF2-40B4-BE49-F238E27FC236}">
                <a16:creationId xmlns:a16="http://schemas.microsoft.com/office/drawing/2014/main" id="{FAEA323E-A6EE-CE40-B1F1-7309E6C970CF}"/>
              </a:ext>
            </a:extLst>
          </p:cNvPr>
          <p:cNvGrpSpPr/>
          <p:nvPr/>
        </p:nvGrpSpPr>
        <p:grpSpPr>
          <a:xfrm>
            <a:off x="2029466" y="3737178"/>
            <a:ext cx="1138076" cy="169277"/>
            <a:chOff x="5800022" y="4014056"/>
            <a:chExt cx="1138076" cy="169277"/>
          </a:xfrm>
        </p:grpSpPr>
        <p:sp>
          <p:nvSpPr>
            <p:cNvPr id="77" name="TextBox 76">
              <a:extLst>
                <a:ext uri="{FF2B5EF4-FFF2-40B4-BE49-F238E27FC236}">
                  <a16:creationId xmlns:a16="http://schemas.microsoft.com/office/drawing/2014/main" id="{DAD8BB56-5109-FE49-9144-684CE1FCBDDD}"/>
                </a:ext>
              </a:extLst>
            </p:cNvPr>
            <p:cNvSpPr txBox="1"/>
            <p:nvPr/>
          </p:nvSpPr>
          <p:spPr>
            <a:xfrm>
              <a:off x="5800022" y="4014056"/>
              <a:ext cx="1138076" cy="169277"/>
            </a:xfrm>
            <a:prstGeom prst="rect">
              <a:avLst/>
            </a:prstGeom>
            <a:noFill/>
          </p:spPr>
          <p:txBody>
            <a:bodyPr wrap="square" rtlCol="0">
              <a:spAutoFit/>
            </a:bodyPr>
            <a:lstStyle/>
            <a:p>
              <a:r>
                <a:rPr lang="en-US" sz="500" dirty="0">
                  <a:solidFill>
                    <a:schemeClr val="tx2">
                      <a:lumMod val="60000"/>
                      <a:lumOff val="40000"/>
                    </a:schemeClr>
                  </a:solidFill>
                  <a:latin typeface="+mj-lt"/>
                  <a:cs typeface="Times New Roman" panose="02020603050405020304" pitchFamily="18" charset="0"/>
                </a:rPr>
                <a:t>Profile</a:t>
              </a:r>
            </a:p>
          </p:txBody>
        </p:sp>
        <p:sp>
          <p:nvSpPr>
            <p:cNvPr id="78" name="Rectangle 77">
              <a:extLst>
                <a:ext uri="{FF2B5EF4-FFF2-40B4-BE49-F238E27FC236}">
                  <a16:creationId xmlns:a16="http://schemas.microsoft.com/office/drawing/2014/main" id="{3B82F64E-EB36-914D-8F95-C93657404B07}"/>
                </a:ext>
              </a:extLst>
            </p:cNvPr>
            <p:cNvSpPr/>
            <p:nvPr/>
          </p:nvSpPr>
          <p:spPr>
            <a:xfrm>
              <a:off x="5815174" y="4020397"/>
              <a:ext cx="336810" cy="152941"/>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TextBox 78">
            <a:extLst>
              <a:ext uri="{FF2B5EF4-FFF2-40B4-BE49-F238E27FC236}">
                <a16:creationId xmlns:a16="http://schemas.microsoft.com/office/drawing/2014/main" id="{3AE8D37E-4717-0C43-B103-454568CBDB09}"/>
              </a:ext>
            </a:extLst>
          </p:cNvPr>
          <p:cNvSpPr txBox="1"/>
          <p:nvPr/>
        </p:nvSpPr>
        <p:spPr>
          <a:xfrm>
            <a:off x="1941688" y="3933299"/>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1C29B347-D5BA-7043-A663-ADD858D2442D}"/>
              </a:ext>
            </a:extLst>
          </p:cNvPr>
          <p:cNvSpPr txBox="1"/>
          <p:nvPr/>
        </p:nvSpPr>
        <p:spPr>
          <a:xfrm>
            <a:off x="1946672" y="4104269"/>
            <a:ext cx="4569771" cy="176972"/>
          </a:xfrm>
          <a:prstGeom prst="rect">
            <a:avLst/>
          </a:prstGeom>
          <a:noFill/>
        </p:spPr>
        <p:txBody>
          <a:bodyPr wrap="square" rtlCol="0">
            <a:spAutoFit/>
          </a:bodyPr>
          <a:lstStyle/>
          <a:p>
            <a:r>
              <a:rPr lang="en-US" sz="400" b="1" dirty="0">
                <a:solidFill>
                  <a:srgbClr val="00B050"/>
                </a:solidFill>
                <a:latin typeface="F37 Bolton Light Italic" pitchFamily="2" charset="77"/>
                <a:ea typeface="Times New Roman" panose="02020603050405020304" pitchFamily="18" charset="0"/>
                <a:cs typeface="Times New Roman" panose="02020603050405020304" pitchFamily="18" charset="0"/>
              </a:rPr>
              <a:t>POST  </a:t>
            </a:r>
            <a:r>
              <a:rPr lang="en-US" sz="550" dirty="0">
                <a:solidFill>
                  <a:schemeClr val="tx1">
                    <a:lumMod val="75000"/>
                    <a:lumOff val="25000"/>
                  </a:schemeClr>
                </a:solidFill>
                <a:latin typeface="F37 Bolton Light" pitchFamily="2" charset="77"/>
                <a:cs typeface="Times New Roman" panose="02020603050405020304" pitchFamily="18" charset="0"/>
              </a:rPr>
              <a:t>https://flightinfoalerts-apim-di.azure.net/flight-info-alerts/profile </a:t>
            </a:r>
          </a:p>
        </p:txBody>
      </p:sp>
      <p:sp>
        <p:nvSpPr>
          <p:cNvPr id="58" name="Rectangle 57">
            <a:extLst>
              <a:ext uri="{FF2B5EF4-FFF2-40B4-BE49-F238E27FC236}">
                <a16:creationId xmlns:a16="http://schemas.microsoft.com/office/drawing/2014/main" id="{36A9C632-66D7-6441-A387-1669521FA838}"/>
              </a:ext>
            </a:extLst>
          </p:cNvPr>
          <p:cNvSpPr/>
          <p:nvPr/>
        </p:nvSpPr>
        <p:spPr>
          <a:xfrm>
            <a:off x="2011888" y="4446661"/>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ECDAB136-9015-974F-AAED-514F722D69AB}"/>
              </a:ext>
            </a:extLst>
          </p:cNvPr>
          <p:cNvCxnSpPr/>
          <p:nvPr/>
        </p:nvCxnSpPr>
        <p:spPr>
          <a:xfrm>
            <a:off x="2034556" y="4599535"/>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96D6BAC-9AB6-8848-8F79-E9066627F013}"/>
              </a:ext>
            </a:extLst>
          </p:cNvPr>
          <p:cNvSpPr txBox="1"/>
          <p:nvPr/>
        </p:nvSpPr>
        <p:spPr>
          <a:xfrm>
            <a:off x="1941688"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Name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F5D9ED56-ECD3-B14E-A40F-7F117E65D296}"/>
              </a:ext>
            </a:extLst>
          </p:cNvPr>
          <p:cNvSpPr txBox="1"/>
          <p:nvPr/>
        </p:nvSpPr>
        <p:spPr>
          <a:xfrm>
            <a:off x="2943174"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Required</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F04B0DE7-8790-264F-8135-09DEFBA01772}"/>
              </a:ext>
            </a:extLst>
          </p:cNvPr>
          <p:cNvSpPr txBox="1"/>
          <p:nvPr/>
        </p:nvSpPr>
        <p:spPr>
          <a:xfrm>
            <a:off x="3625345"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Type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B57B4ED-B197-244B-AAC3-D696E836174A}"/>
              </a:ext>
            </a:extLst>
          </p:cNvPr>
          <p:cNvSpPr txBox="1"/>
          <p:nvPr/>
        </p:nvSpPr>
        <p:spPr>
          <a:xfrm>
            <a:off x="4220431" y="4431272"/>
            <a:ext cx="1000613"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Description</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E81F0B1F-F034-0647-BE25-F0DB051C41B0}"/>
              </a:ext>
            </a:extLst>
          </p:cNvPr>
          <p:cNvSpPr txBox="1"/>
          <p:nvPr/>
        </p:nvSpPr>
        <p:spPr>
          <a:xfrm>
            <a:off x="1946673"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Subscription key</a:t>
            </a:r>
          </a:p>
        </p:txBody>
      </p:sp>
      <p:sp>
        <p:nvSpPr>
          <p:cNvPr id="54" name="TextBox 53">
            <a:extLst>
              <a:ext uri="{FF2B5EF4-FFF2-40B4-BE49-F238E27FC236}">
                <a16:creationId xmlns:a16="http://schemas.microsoft.com/office/drawing/2014/main" id="{5E7BD7CC-3B6C-9F4E-A8E1-6EF7ACA67AB0}"/>
              </a:ext>
            </a:extLst>
          </p:cNvPr>
          <p:cNvSpPr txBox="1"/>
          <p:nvPr/>
        </p:nvSpPr>
        <p:spPr>
          <a:xfrm>
            <a:off x="2940901"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true</a:t>
            </a:r>
          </a:p>
        </p:txBody>
      </p:sp>
      <p:sp>
        <p:nvSpPr>
          <p:cNvPr id="55" name="TextBox 54">
            <a:extLst>
              <a:ext uri="{FF2B5EF4-FFF2-40B4-BE49-F238E27FC236}">
                <a16:creationId xmlns:a16="http://schemas.microsoft.com/office/drawing/2014/main" id="{E3D4C96D-24F8-8E49-B63E-814CEF7FEAF8}"/>
              </a:ext>
            </a:extLst>
          </p:cNvPr>
          <p:cNvSpPr txBox="1"/>
          <p:nvPr/>
        </p:nvSpPr>
        <p:spPr>
          <a:xfrm>
            <a:off x="3615816"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string</a:t>
            </a:r>
          </a:p>
        </p:txBody>
      </p:sp>
      <p:sp>
        <p:nvSpPr>
          <p:cNvPr id="56" name="TextBox 55">
            <a:extLst>
              <a:ext uri="{FF2B5EF4-FFF2-40B4-BE49-F238E27FC236}">
                <a16:creationId xmlns:a16="http://schemas.microsoft.com/office/drawing/2014/main" id="{E5E32166-675C-F74F-96FA-848E74553069}"/>
              </a:ext>
            </a:extLst>
          </p:cNvPr>
          <p:cNvSpPr txBox="1"/>
          <p:nvPr/>
        </p:nvSpPr>
        <p:spPr>
          <a:xfrm>
            <a:off x="1941688" y="4240456"/>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 headers</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713B301-2C2C-7941-B49F-EAC39F64AE50}"/>
              </a:ext>
            </a:extLst>
          </p:cNvPr>
          <p:cNvGrpSpPr/>
          <p:nvPr/>
        </p:nvGrpSpPr>
        <p:grpSpPr>
          <a:xfrm>
            <a:off x="1941688" y="4736505"/>
            <a:ext cx="4357107" cy="594907"/>
            <a:chOff x="5712244" y="4785868"/>
            <a:chExt cx="4357107" cy="594907"/>
          </a:xfrm>
        </p:grpSpPr>
        <p:sp>
          <p:nvSpPr>
            <p:cNvPr id="43" name="TextBox 42">
              <a:extLst>
                <a:ext uri="{FF2B5EF4-FFF2-40B4-BE49-F238E27FC236}">
                  <a16:creationId xmlns:a16="http://schemas.microsoft.com/office/drawing/2014/main" id="{F220CA1E-FA0E-2E43-B220-AA8E8FCC5AD9}"/>
                </a:ext>
              </a:extLst>
            </p:cNvPr>
            <p:cNvSpPr txBox="1"/>
            <p:nvPr/>
          </p:nvSpPr>
          <p:spPr>
            <a:xfrm>
              <a:off x="5712244" y="4785868"/>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 body</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9A758B49-00C9-E14D-80D9-1B997C4769B4}"/>
                </a:ext>
              </a:extLst>
            </p:cNvPr>
            <p:cNvSpPr/>
            <p:nvPr/>
          </p:nvSpPr>
          <p:spPr>
            <a:xfrm>
              <a:off x="5782444" y="4976348"/>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4D73CE00-5FFC-E344-AC58-1A218D3D9A74}"/>
                </a:ext>
              </a:extLst>
            </p:cNvPr>
            <p:cNvCxnSpPr/>
            <p:nvPr/>
          </p:nvCxnSpPr>
          <p:spPr>
            <a:xfrm>
              <a:off x="5805112" y="5129222"/>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0E18239-CE50-F64A-8D07-A5EF096D6A75}"/>
                </a:ext>
              </a:extLst>
            </p:cNvPr>
            <p:cNvSpPr txBox="1"/>
            <p:nvPr/>
          </p:nvSpPr>
          <p:spPr>
            <a:xfrm>
              <a:off x="5712244"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Name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CBF39ABA-B2EA-EF42-A7E6-DDB064C34EB1}"/>
                </a:ext>
              </a:extLst>
            </p:cNvPr>
            <p:cNvSpPr txBox="1"/>
            <p:nvPr/>
          </p:nvSpPr>
          <p:spPr>
            <a:xfrm>
              <a:off x="6713730"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Required</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3" name="TextBox 82">
              <a:extLst>
                <a:ext uri="{FF2B5EF4-FFF2-40B4-BE49-F238E27FC236}">
                  <a16:creationId xmlns:a16="http://schemas.microsoft.com/office/drawing/2014/main" id="{647AD0AE-9E03-CE4A-974D-184CE9E536E5}"/>
                </a:ext>
              </a:extLst>
            </p:cNvPr>
            <p:cNvSpPr txBox="1"/>
            <p:nvPr/>
          </p:nvSpPr>
          <p:spPr>
            <a:xfrm>
              <a:off x="7395901"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Type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9C0EB5CA-87BE-0744-AFE2-CA93AC39F930}"/>
                </a:ext>
              </a:extLst>
            </p:cNvPr>
            <p:cNvSpPr txBox="1"/>
            <p:nvPr/>
          </p:nvSpPr>
          <p:spPr>
            <a:xfrm>
              <a:off x="7990987" y="4960959"/>
              <a:ext cx="1000613"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Description</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F3F0AF3A-41E9-D64A-9E51-BF4530BB6D6F}"/>
                </a:ext>
              </a:extLst>
            </p:cNvPr>
            <p:cNvSpPr txBox="1"/>
            <p:nvPr/>
          </p:nvSpPr>
          <p:spPr>
            <a:xfrm>
              <a:off x="5717229"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accountid</a:t>
              </a:r>
            </a:p>
          </p:txBody>
        </p:sp>
        <p:sp>
          <p:nvSpPr>
            <p:cNvPr id="88" name="TextBox 87">
              <a:extLst>
                <a:ext uri="{FF2B5EF4-FFF2-40B4-BE49-F238E27FC236}">
                  <a16:creationId xmlns:a16="http://schemas.microsoft.com/office/drawing/2014/main" id="{7227A600-B21B-A648-B311-049D2F28DE46}"/>
                </a:ext>
              </a:extLst>
            </p:cNvPr>
            <p:cNvSpPr txBox="1"/>
            <p:nvPr/>
          </p:nvSpPr>
          <p:spPr>
            <a:xfrm>
              <a:off x="6711457"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false</a:t>
              </a:r>
            </a:p>
          </p:txBody>
        </p:sp>
        <p:sp>
          <p:nvSpPr>
            <p:cNvPr id="89" name="TextBox 88">
              <a:extLst>
                <a:ext uri="{FF2B5EF4-FFF2-40B4-BE49-F238E27FC236}">
                  <a16:creationId xmlns:a16="http://schemas.microsoft.com/office/drawing/2014/main" id="{219174EB-AB30-8E4D-B16F-9B5DB525D099}"/>
                </a:ext>
              </a:extLst>
            </p:cNvPr>
            <p:cNvSpPr txBox="1"/>
            <p:nvPr/>
          </p:nvSpPr>
          <p:spPr>
            <a:xfrm>
              <a:off x="7386372"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string</a:t>
              </a:r>
            </a:p>
          </p:txBody>
        </p:sp>
        <p:sp>
          <p:nvSpPr>
            <p:cNvPr id="90" name="TextBox 89">
              <a:extLst>
                <a:ext uri="{FF2B5EF4-FFF2-40B4-BE49-F238E27FC236}">
                  <a16:creationId xmlns:a16="http://schemas.microsoft.com/office/drawing/2014/main" id="{6A38D8D0-CC7A-6D43-B5F4-7CF329C7B261}"/>
                </a:ext>
              </a:extLst>
            </p:cNvPr>
            <p:cNvSpPr txBox="1"/>
            <p:nvPr/>
          </p:nvSpPr>
          <p:spPr>
            <a:xfrm>
              <a:off x="7999689" y="5119165"/>
              <a:ext cx="1478848" cy="261610"/>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Alphanumeric characters generated on the creation of the customer account ID</a:t>
              </a:r>
            </a:p>
          </p:txBody>
        </p:sp>
      </p:grpSp>
      <p:sp>
        <p:nvSpPr>
          <p:cNvPr id="222" name="Rectangle 221">
            <a:extLst>
              <a:ext uri="{FF2B5EF4-FFF2-40B4-BE49-F238E27FC236}">
                <a16:creationId xmlns:a16="http://schemas.microsoft.com/office/drawing/2014/main" id="{37068913-5494-824F-809E-1B1773AFC726}"/>
              </a:ext>
            </a:extLst>
          </p:cNvPr>
          <p:cNvSpPr/>
          <p:nvPr/>
        </p:nvSpPr>
        <p:spPr>
          <a:xfrm>
            <a:off x="4955949" y="2312127"/>
            <a:ext cx="1823616" cy="3029677"/>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29A9FADC-6BFE-284F-B736-97A15C2FA18A}"/>
              </a:ext>
            </a:extLst>
          </p:cNvPr>
          <p:cNvSpPr/>
          <p:nvPr/>
        </p:nvSpPr>
        <p:spPr>
          <a:xfrm>
            <a:off x="7866536" y="1771014"/>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Content Placeholder 4">
            <a:extLst>
              <a:ext uri="{FF2B5EF4-FFF2-40B4-BE49-F238E27FC236}">
                <a16:creationId xmlns:a16="http://schemas.microsoft.com/office/drawing/2014/main" id="{5F39D840-BC87-2C42-B981-8ADEDC00B61E}"/>
              </a:ext>
            </a:extLst>
          </p:cNvPr>
          <p:cNvSpPr txBox="1">
            <a:spLocks/>
          </p:cNvSpPr>
          <p:nvPr/>
        </p:nvSpPr>
        <p:spPr>
          <a:xfrm>
            <a:off x="7866535" y="1691825"/>
            <a:ext cx="3748593" cy="1222095"/>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4"/>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4"/>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4"/>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eight </a:t>
            </a:r>
            <a:endParaRPr lang="en-GB" sz="1600" dirty="0">
              <a:latin typeface="F37 Bolton Light" panose="00000400000000000000" pitchFamily="50" charset="0"/>
            </a:endParaRPr>
          </a:p>
        </p:txBody>
      </p:sp>
      <p:sp>
        <p:nvSpPr>
          <p:cNvPr id="91" name="Content Placeholder 4">
            <a:extLst>
              <a:ext uri="{FF2B5EF4-FFF2-40B4-BE49-F238E27FC236}">
                <a16:creationId xmlns:a16="http://schemas.microsoft.com/office/drawing/2014/main" id="{48DD7D43-BD41-3D48-B0B3-F6080C99A4D8}"/>
              </a:ext>
            </a:extLst>
          </p:cNvPr>
          <p:cNvSpPr txBox="1">
            <a:spLocks/>
          </p:cNvSpPr>
          <p:nvPr/>
        </p:nvSpPr>
        <p:spPr>
          <a:xfrm>
            <a:off x="7866535" y="3159939"/>
            <a:ext cx="3748593" cy="600932"/>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4"/>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4"/>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4"/>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600" dirty="0">
                <a:latin typeface="F37 Bolton Light" panose="00000400000000000000" pitchFamily="50" charset="0"/>
              </a:rPr>
              <a:t>You’ll need your account id to create, update, delete and retrieve your alerts.</a:t>
            </a:r>
          </a:p>
        </p:txBody>
      </p:sp>
      <p:sp>
        <p:nvSpPr>
          <p:cNvPr id="92" name="Content Placeholder 4">
            <a:extLst>
              <a:ext uri="{FF2B5EF4-FFF2-40B4-BE49-F238E27FC236}">
                <a16:creationId xmlns:a16="http://schemas.microsoft.com/office/drawing/2014/main" id="{0171EE10-E0B9-6A4D-9B5D-01B8D2F9EF3E}"/>
              </a:ext>
            </a:extLst>
          </p:cNvPr>
          <p:cNvSpPr txBox="1">
            <a:spLocks/>
          </p:cNvSpPr>
          <p:nvPr/>
        </p:nvSpPr>
        <p:spPr>
          <a:xfrm>
            <a:off x="7866535" y="3903928"/>
            <a:ext cx="3748593" cy="600932"/>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4"/>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4"/>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4"/>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4"/>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600" dirty="0">
                <a:latin typeface="F37 Bolton Light" panose="00000400000000000000" pitchFamily="50" charset="0"/>
              </a:rPr>
              <a:t>Primary and secondary access keys to connect to your dedicated eventhub. </a:t>
            </a:r>
          </a:p>
        </p:txBody>
      </p:sp>
      <p:sp>
        <p:nvSpPr>
          <p:cNvPr id="93" name="TextBox 92">
            <a:extLst>
              <a:ext uri="{FF2B5EF4-FFF2-40B4-BE49-F238E27FC236}">
                <a16:creationId xmlns:a16="http://schemas.microsoft.com/office/drawing/2014/main" id="{1680C6C3-4C5B-714B-955A-537FD1C6E708}"/>
              </a:ext>
            </a:extLst>
          </p:cNvPr>
          <p:cNvSpPr txBox="1"/>
          <p:nvPr/>
        </p:nvSpPr>
        <p:spPr>
          <a:xfrm>
            <a:off x="4991838" y="2739927"/>
            <a:ext cx="1807925" cy="169277"/>
          </a:xfrm>
          <a:prstGeom prst="rect">
            <a:avLst/>
          </a:prstGeom>
          <a:noFill/>
        </p:spPr>
        <p:txBody>
          <a:bodyPr wrap="square" rtlCol="0">
            <a:spAutoFit/>
          </a:bodyPr>
          <a:lstStyle/>
          <a:p>
            <a:pPr marL="0" marR="0">
              <a:spcBef>
                <a:spcPts val="0"/>
              </a:spcBef>
              <a:spcAft>
                <a:spcPts val="0"/>
              </a:spcAft>
            </a:pPr>
            <a:r>
              <a:rPr lang="en-US" sz="5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HTTP response</a:t>
            </a:r>
            <a:endParaRPr lang="en-US" sz="5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A0A9943D-CB51-3C47-9B43-33B1672E8246}"/>
              </a:ext>
            </a:extLst>
          </p:cNvPr>
          <p:cNvSpPr txBox="1"/>
          <p:nvPr/>
        </p:nvSpPr>
        <p:spPr>
          <a:xfrm>
            <a:off x="5065435" y="2924892"/>
            <a:ext cx="1642042" cy="1622752"/>
          </a:xfrm>
          <a:prstGeom prst="rect">
            <a:avLst/>
          </a:prstGeom>
          <a:noFill/>
        </p:spPr>
        <p:txBody>
          <a:bodyPr wrap="square" rtlCol="0">
            <a:spAutoFit/>
          </a:bodyPr>
          <a:lstStyle/>
          <a:p>
            <a:pPr>
              <a:lnSpc>
                <a:spcPts val="580"/>
              </a:lnSpc>
            </a:pP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HTTP/1.1  </a:t>
            </a:r>
            <a:r>
              <a:rPr lang="en-US" sz="400" b="1" dirty="0">
                <a:solidFill>
                  <a:srgbClr val="92D050"/>
                </a:solidFill>
                <a:latin typeface="F37 Bolton Light Italic" pitchFamily="2" charset="77"/>
                <a:ea typeface="Times New Roman" panose="02020603050405020304" pitchFamily="18" charset="0"/>
                <a:cs typeface="Times New Roman" panose="02020603050405020304" pitchFamily="18" charset="0"/>
              </a:rPr>
              <a:t>201 Created</a:t>
            </a:r>
            <a:b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b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content-type:  application/json</a:t>
            </a:r>
            <a:b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date: Wed, 14 Apr 2021 15:24:22 GMT</a:t>
            </a:r>
          </a:p>
          <a:p>
            <a:pPr>
              <a:lnSpc>
                <a:spcPts val="580"/>
              </a:lnSpc>
            </a:pP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Vary: Origin</a:t>
            </a:r>
          </a:p>
          <a:p>
            <a:pPr>
              <a:lnSpc>
                <a:spcPts val="580"/>
              </a:lnSpc>
            </a:pP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x-powered-by: ASP.NET</a:t>
            </a:r>
          </a:p>
          <a:p>
            <a:pPr>
              <a:lnSpc>
                <a:spcPts val="580"/>
              </a:lnSpc>
            </a:pPr>
            <a:endPar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endParaRPr>
          </a:p>
          <a:p>
            <a:pPr>
              <a:lnSpc>
                <a:spcPts val="580"/>
              </a:lnSpc>
            </a:pP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b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“accountId”: “010b637a-481e-454a-8011-f82af374f1b6”,</a:t>
            </a:r>
            <a:b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endPar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endParaRPr>
          </a:p>
          <a:p>
            <a:pPr>
              <a:lnSpc>
                <a:spcPts val="580"/>
              </a:lnSpc>
            </a:pP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”evtPrimaryConnectionString”: “Endpoint=sb://nsclienteuc9</a:t>
            </a:r>
          </a:p>
          <a:p>
            <a:pPr>
              <a:lnSpc>
                <a:spcPts val="580"/>
              </a:lnSpc>
            </a:pP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a36628d.servicebus.windows.net/;SharedAccessKeyName=listenrule;SharedAccessKey=SSGt3jgpHLyt0D2fWj+ec2w8/jqnxxryW8oMqpgg+o=;EntityPath=eh43b6935562”,</a:t>
            </a:r>
          </a:p>
          <a:p>
            <a:pPr>
              <a:lnSpc>
                <a:spcPts val="580"/>
              </a:lnSpc>
            </a:pP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     “evtSecondaryConnectionString”: “Endpoint=sb://nsclienteuc</a:t>
            </a:r>
            <a:b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9a36628d.servicebus.windows.net/;SharedAccessKeyName=listenrule;SharedAccessKey=rXoX0/9Gasefpgzo4jtFH1ouuAeJM9CC7RwD+22o6nc=;EntityPath=eh43b6935562”</a:t>
            </a:r>
            <a:b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t>
            </a:r>
          </a:p>
          <a:p>
            <a:pPr>
              <a:lnSpc>
                <a:spcPts val="580"/>
              </a:lnSpc>
            </a:pPr>
            <a:endParaRPr lang="en-US" sz="40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CD2586CC-B1A9-994C-B117-D9C2A01D77CF}"/>
              </a:ext>
            </a:extLst>
          </p:cNvPr>
          <p:cNvSpPr/>
          <p:nvPr/>
        </p:nvSpPr>
        <p:spPr>
          <a:xfrm>
            <a:off x="4950955" y="2312127"/>
            <a:ext cx="1828609" cy="349847"/>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id="{72B94D74-A884-C140-9DF1-031A51CA4FA2}"/>
              </a:ext>
            </a:extLst>
          </p:cNvPr>
          <p:cNvGrpSpPr/>
          <p:nvPr/>
        </p:nvGrpSpPr>
        <p:grpSpPr>
          <a:xfrm>
            <a:off x="5081979" y="2407847"/>
            <a:ext cx="482600" cy="153888"/>
            <a:chOff x="816889" y="5664885"/>
            <a:chExt cx="482600" cy="153888"/>
          </a:xfrm>
        </p:grpSpPr>
        <p:sp>
          <p:nvSpPr>
            <p:cNvPr id="97" name="Rounded Rectangle 96">
              <a:extLst>
                <a:ext uri="{FF2B5EF4-FFF2-40B4-BE49-F238E27FC236}">
                  <a16:creationId xmlns:a16="http://schemas.microsoft.com/office/drawing/2014/main" id="{01577322-EED0-734B-B1A0-60F3B9CD95EB}"/>
                </a:ext>
              </a:extLst>
            </p:cNvPr>
            <p:cNvSpPr/>
            <p:nvPr/>
          </p:nvSpPr>
          <p:spPr>
            <a:xfrm>
              <a:off x="816889" y="5692999"/>
              <a:ext cx="482600" cy="98425"/>
            </a:xfrm>
            <a:prstGeom prst="roundRect">
              <a:avLst>
                <a:gd name="adj" fmla="val 16666"/>
              </a:avLst>
            </a:prstGeom>
            <a:solidFill>
              <a:srgbClr val="FFD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F37 Bolton Bold" pitchFamily="2" charset="77"/>
              </a:endParaRPr>
            </a:p>
          </p:txBody>
        </p:sp>
        <p:sp>
          <p:nvSpPr>
            <p:cNvPr id="98" name="TextBox 97">
              <a:extLst>
                <a:ext uri="{FF2B5EF4-FFF2-40B4-BE49-F238E27FC236}">
                  <a16:creationId xmlns:a16="http://schemas.microsoft.com/office/drawing/2014/main" id="{5DB33ACA-B08C-3440-B92F-7E2283DC625A}"/>
                </a:ext>
              </a:extLst>
            </p:cNvPr>
            <p:cNvSpPr txBox="1"/>
            <p:nvPr/>
          </p:nvSpPr>
          <p:spPr>
            <a:xfrm>
              <a:off x="887313" y="5664885"/>
              <a:ext cx="335388" cy="153888"/>
            </a:xfrm>
            <a:prstGeom prst="rect">
              <a:avLst/>
            </a:prstGeom>
            <a:noFill/>
          </p:spPr>
          <p:txBody>
            <a:bodyPr wrap="square" rtlCol="0">
              <a:spAutoFit/>
            </a:bodyPr>
            <a:lstStyle/>
            <a:p>
              <a:pPr marL="0" marR="0">
                <a:spcBef>
                  <a:spcPts val="0"/>
                </a:spcBef>
                <a:spcAft>
                  <a:spcPts val="0"/>
                </a:spcAft>
              </a:pPr>
              <a:r>
                <a:rPr lang="en-US" sz="4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Send</a:t>
              </a:r>
              <a:endParaRPr lang="en-US" sz="4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grpSp>
      <p:sp>
        <p:nvSpPr>
          <p:cNvPr id="108" name="Rounded Rectangle 107">
            <a:extLst>
              <a:ext uri="{FF2B5EF4-FFF2-40B4-BE49-F238E27FC236}">
                <a16:creationId xmlns:a16="http://schemas.microsoft.com/office/drawing/2014/main" id="{864B8639-80AF-ED45-9C65-C21EA28E9C98}"/>
              </a:ext>
            </a:extLst>
          </p:cNvPr>
          <p:cNvSpPr/>
          <p:nvPr/>
        </p:nvSpPr>
        <p:spPr>
          <a:xfrm>
            <a:off x="5152403" y="3548798"/>
            <a:ext cx="1364040" cy="141514"/>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ounded Rectangle 108">
            <a:extLst>
              <a:ext uri="{FF2B5EF4-FFF2-40B4-BE49-F238E27FC236}">
                <a16:creationId xmlns:a16="http://schemas.microsoft.com/office/drawing/2014/main" id="{EF0FE8AF-06D7-6B48-92E3-BF3762F2197F}"/>
              </a:ext>
            </a:extLst>
          </p:cNvPr>
          <p:cNvSpPr/>
          <p:nvPr/>
        </p:nvSpPr>
        <p:spPr>
          <a:xfrm>
            <a:off x="5152403" y="3701198"/>
            <a:ext cx="805946" cy="141514"/>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ounded Rectangle 109">
            <a:extLst>
              <a:ext uri="{FF2B5EF4-FFF2-40B4-BE49-F238E27FC236}">
                <a16:creationId xmlns:a16="http://schemas.microsoft.com/office/drawing/2014/main" id="{4E4324C7-6426-AE47-ADE6-476F2A843A41}"/>
              </a:ext>
            </a:extLst>
          </p:cNvPr>
          <p:cNvSpPr/>
          <p:nvPr/>
        </p:nvSpPr>
        <p:spPr>
          <a:xfrm>
            <a:off x="5152402" y="4010914"/>
            <a:ext cx="874771" cy="141514"/>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1" name="Picture 110">
            <a:extLst>
              <a:ext uri="{FF2B5EF4-FFF2-40B4-BE49-F238E27FC236}">
                <a16:creationId xmlns:a16="http://schemas.microsoft.com/office/drawing/2014/main" id="{BB7B46F9-0312-7845-BD44-B6C1A9301958}"/>
              </a:ext>
            </a:extLst>
          </p:cNvPr>
          <p:cNvPicPr>
            <a:picLocks noChangeAspect="1"/>
          </p:cNvPicPr>
          <p:nvPr/>
        </p:nvPicPr>
        <p:blipFill>
          <a:blip r:embed="rId5"/>
          <a:stretch>
            <a:fillRect/>
          </a:stretch>
        </p:blipFill>
        <p:spPr>
          <a:xfrm>
            <a:off x="-182205" y="1771014"/>
            <a:ext cx="8522010" cy="4761983"/>
          </a:xfrm>
          <a:prstGeom prst="rect">
            <a:avLst/>
          </a:prstGeom>
        </p:spPr>
      </p:pic>
      <p:cxnSp>
        <p:nvCxnSpPr>
          <p:cNvPr id="112" name="Straight Connector 111">
            <a:extLst>
              <a:ext uri="{FF2B5EF4-FFF2-40B4-BE49-F238E27FC236}">
                <a16:creationId xmlns:a16="http://schemas.microsoft.com/office/drawing/2014/main" id="{B0EFE913-3B71-684A-BEE8-1CA9B9901D0C}"/>
              </a:ext>
            </a:extLst>
          </p:cNvPr>
          <p:cNvCxnSpPr>
            <a:cxnSpLocks/>
          </p:cNvCxnSpPr>
          <p:nvPr/>
        </p:nvCxnSpPr>
        <p:spPr>
          <a:xfrm>
            <a:off x="6516443" y="3619529"/>
            <a:ext cx="1298268" cy="0"/>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4AA10822-B88C-F149-A4D1-414DFA74DFF5}"/>
              </a:ext>
            </a:extLst>
          </p:cNvPr>
          <p:cNvCxnSpPr>
            <a:cxnSpLocks/>
          </p:cNvCxnSpPr>
          <p:nvPr/>
        </p:nvCxnSpPr>
        <p:spPr>
          <a:xfrm>
            <a:off x="6049718" y="4079904"/>
            <a:ext cx="1700457" cy="0"/>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78D48653-5A84-BE42-AA67-8F5B370005E8}"/>
              </a:ext>
            </a:extLst>
          </p:cNvPr>
          <p:cNvCxnSpPr>
            <a:cxnSpLocks/>
          </p:cNvCxnSpPr>
          <p:nvPr/>
        </p:nvCxnSpPr>
        <p:spPr>
          <a:xfrm>
            <a:off x="5960818" y="3778279"/>
            <a:ext cx="1789357" cy="301625"/>
          </a:xfrm>
          <a:prstGeom prst="lin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64691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5E77719-8F3F-3B49-971A-6C128CC45FC8}"/>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954080" y="3101228"/>
            <a:ext cx="4416449" cy="889532"/>
          </a:xfrm>
          <a:prstGeom prst="rect">
            <a:avLst/>
          </a:prstGeom>
        </p:spPr>
      </p:pic>
      <p:pic>
        <p:nvPicPr>
          <p:cNvPr id="28" name="Picture 27">
            <a:extLst>
              <a:ext uri="{FF2B5EF4-FFF2-40B4-BE49-F238E27FC236}">
                <a16:creationId xmlns:a16="http://schemas.microsoft.com/office/drawing/2014/main" id="{0A4005EC-097A-FA45-A33B-65E0F88DA442}"/>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507714" y="3887368"/>
            <a:ext cx="4416449" cy="889532"/>
          </a:xfrm>
          <a:prstGeom prst="rect">
            <a:avLst/>
          </a:prstGeom>
        </p:spPr>
      </p:pic>
      <p:pic>
        <p:nvPicPr>
          <p:cNvPr id="29" name="Picture 28">
            <a:extLst>
              <a:ext uri="{FF2B5EF4-FFF2-40B4-BE49-F238E27FC236}">
                <a16:creationId xmlns:a16="http://schemas.microsoft.com/office/drawing/2014/main" id="{61EE6BE9-E647-7542-AB73-1FA268A3D621}"/>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9155802" y="2326880"/>
            <a:ext cx="4416449" cy="889532"/>
          </a:xfrm>
          <a:prstGeom prst="rect">
            <a:avLst/>
          </a:prstGeom>
        </p:spPr>
      </p:pic>
      <p:pic>
        <p:nvPicPr>
          <p:cNvPr id="10" name="Picture 9">
            <a:extLst>
              <a:ext uri="{FF2B5EF4-FFF2-40B4-BE49-F238E27FC236}">
                <a16:creationId xmlns:a16="http://schemas.microsoft.com/office/drawing/2014/main" id="{BCCFE684-4C30-B644-919F-F87C2A01BECE}"/>
              </a:ext>
            </a:extLst>
          </p:cNvPr>
          <p:cNvPicPr>
            <a:picLocks noChangeAspect="1"/>
          </p:cNvPicPr>
          <p:nvPr/>
        </p:nvPicPr>
        <p:blipFill>
          <a:blip r:embed="rId3"/>
          <a:srcRect/>
          <a:stretch/>
        </p:blipFill>
        <p:spPr>
          <a:xfrm>
            <a:off x="7997446" y="235472"/>
            <a:ext cx="2365754" cy="5997688"/>
          </a:xfrm>
          <a:prstGeom prst="rect">
            <a:avLst/>
          </a:prstGeom>
        </p:spPr>
      </p:pic>
      <p:sp>
        <p:nvSpPr>
          <p:cNvPr id="11" name="Title 1">
            <a:extLst>
              <a:ext uri="{FF2B5EF4-FFF2-40B4-BE49-F238E27FC236}">
                <a16:creationId xmlns:a16="http://schemas.microsoft.com/office/drawing/2014/main" id="{07A11B67-6F84-4148-B391-5AC58872AD87}"/>
              </a:ext>
            </a:extLst>
          </p:cNvPr>
          <p:cNvSpPr txBox="1">
            <a:spLocks/>
          </p:cNvSpPr>
          <p:nvPr/>
        </p:nvSpPr>
        <p:spPr>
          <a:xfrm>
            <a:off x="1580120" y="3101227"/>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3600" b="0" dirty="0">
                <a:solidFill>
                  <a:schemeClr val="bg1"/>
                </a:solidFill>
                <a:latin typeface="F37 Bolton" pitchFamily="2" charset="77"/>
                <a:ea typeface="DIN Condensed Light" panose="020B0506040000020204" pitchFamily="34" charset="0"/>
              </a:rPr>
              <a:t>Create Alerts</a:t>
            </a:r>
          </a:p>
        </p:txBody>
      </p:sp>
      <p:pic>
        <p:nvPicPr>
          <p:cNvPr id="12" name="Picture 11">
            <a:extLst>
              <a:ext uri="{FF2B5EF4-FFF2-40B4-BE49-F238E27FC236}">
                <a16:creationId xmlns:a16="http://schemas.microsoft.com/office/drawing/2014/main" id="{CEA4D698-0B3C-994F-B0CB-AB5683516D96}"/>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350795" y="5086815"/>
            <a:ext cx="7372499" cy="889532"/>
          </a:xfrm>
          <a:prstGeom prst="rect">
            <a:avLst/>
          </a:prstGeom>
        </p:spPr>
      </p:pic>
    </p:spTree>
    <p:extLst>
      <p:ext uri="{BB962C8B-B14F-4D97-AF65-F5344CB8AC3E}">
        <p14:creationId xmlns:p14="http://schemas.microsoft.com/office/powerpoint/2010/main" val="92403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A053084-C6DD-3443-8351-F8038AFC0744}"/>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solidFill>
                  <a:schemeClr val="bg1"/>
                </a:solidFill>
                <a:latin typeface="F37 Bolton" pitchFamily="2" charset="77"/>
                <a:ea typeface="DIN Condensed Light" panose="020B0506040000020204" pitchFamily="34" charset="0"/>
              </a:rPr>
              <a:t>Alert Configuration Types </a:t>
            </a:r>
          </a:p>
        </p:txBody>
      </p:sp>
      <p:sp>
        <p:nvSpPr>
          <p:cNvPr id="32" name="Content Placeholder 4">
            <a:extLst>
              <a:ext uri="{FF2B5EF4-FFF2-40B4-BE49-F238E27FC236}">
                <a16:creationId xmlns:a16="http://schemas.microsoft.com/office/drawing/2014/main" id="{D605FBE8-320D-E844-BE9A-7F6C3FBE75BA}"/>
              </a:ext>
            </a:extLst>
          </p:cNvPr>
          <p:cNvSpPr txBox="1">
            <a:spLocks/>
          </p:cNvSpPr>
          <p:nvPr/>
        </p:nvSpPr>
        <p:spPr>
          <a:xfrm>
            <a:off x="1323723" y="1594453"/>
            <a:ext cx="9961049" cy="4349147"/>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2"/>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2"/>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2"/>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spcBef>
                <a:spcPts val="0"/>
              </a:spcBef>
              <a:spcAft>
                <a:spcPts val="600"/>
              </a:spcAft>
              <a:buNone/>
              <a:defRPr/>
            </a:pPr>
            <a:r>
              <a:rPr lang="en-GB" sz="2000" b="1" dirty="0">
                <a:solidFill>
                  <a:schemeClr val="accent2"/>
                </a:solidFill>
                <a:latin typeface="F37 Bolton Bold" pitchFamily="2" charset="77"/>
              </a:rPr>
              <a:t>Global Alert</a:t>
            </a:r>
          </a:p>
          <a:p>
            <a:pPr marL="0" indent="0">
              <a:spcBef>
                <a:spcPts val="0"/>
              </a:spcBef>
              <a:buNone/>
            </a:pPr>
            <a:r>
              <a:rPr lang="en-US" sz="1300" dirty="0">
                <a:solidFill>
                  <a:schemeClr val="bg1"/>
                </a:solidFill>
                <a:latin typeface="F37 Bolton" pitchFamily="2" charset="77"/>
              </a:rPr>
              <a:t>Alerts will be received on all schedule changes. No additional parameter is required</a:t>
            </a:r>
            <a:br>
              <a:rPr lang="en-US" sz="1300" dirty="0">
                <a:solidFill>
                  <a:schemeClr val="bg1"/>
                </a:solidFill>
                <a:latin typeface="F37 Bolton" pitchFamily="2" charset="77"/>
              </a:rPr>
            </a:br>
            <a:endParaRPr lang="en-US" sz="1300" dirty="0">
              <a:solidFill>
                <a:schemeClr val="bg1"/>
              </a:solidFill>
              <a:latin typeface="F37 Bolton" pitchFamily="2" charset="77"/>
            </a:endParaRPr>
          </a:p>
          <a:p>
            <a:pPr marL="900000" indent="0">
              <a:spcBef>
                <a:spcPts val="0"/>
              </a:spcBef>
              <a:buNone/>
            </a:pPr>
            <a:r>
              <a:rPr lang="en-US" sz="1300" dirty="0">
                <a:solidFill>
                  <a:schemeClr val="accent2"/>
                </a:solidFill>
                <a:latin typeface="F37 Bolton" pitchFamily="2" charset="77"/>
              </a:rPr>
              <a:t>Note: The global alert configuration encompasses all other alert types. As such separate non-global </a:t>
            </a:r>
            <a:br>
              <a:rPr lang="en-US" sz="1300" dirty="0">
                <a:solidFill>
                  <a:schemeClr val="accent2"/>
                </a:solidFill>
                <a:latin typeface="F37 Bolton" pitchFamily="2" charset="77"/>
              </a:rPr>
            </a:br>
            <a:r>
              <a:rPr lang="en-US" sz="1300" dirty="0">
                <a:solidFill>
                  <a:schemeClr val="accent2"/>
                </a:solidFill>
                <a:latin typeface="F37 Bolton" pitchFamily="2" charset="77"/>
              </a:rPr>
              <a:t>alerts will not be received for carriers or port alert configurations. To receive non-global alerts, the global </a:t>
            </a:r>
            <a:br>
              <a:rPr lang="en-US" sz="1300" dirty="0">
                <a:solidFill>
                  <a:schemeClr val="accent2"/>
                </a:solidFill>
                <a:latin typeface="F37 Bolton" pitchFamily="2" charset="77"/>
              </a:rPr>
            </a:br>
            <a:r>
              <a:rPr lang="en-US" sz="1300" dirty="0">
                <a:solidFill>
                  <a:schemeClr val="accent2"/>
                </a:solidFill>
                <a:latin typeface="F37 Bolton" pitchFamily="2" charset="77"/>
              </a:rPr>
              <a:t>alert must be set to inactive by setting the active field to false with the “Update Alert” method</a:t>
            </a:r>
            <a:br>
              <a:rPr lang="en-US" sz="1400" dirty="0">
                <a:solidFill>
                  <a:schemeClr val="bg1"/>
                </a:solidFill>
                <a:latin typeface="F37 Bolton" pitchFamily="2" charset="77"/>
              </a:rPr>
            </a:br>
            <a:r>
              <a:rPr lang="en-US" sz="1400" dirty="0">
                <a:solidFill>
                  <a:schemeClr val="bg1"/>
                </a:solidFill>
                <a:latin typeface="F37 Bolton" pitchFamily="2" charset="77"/>
              </a:rPr>
              <a:t> </a:t>
            </a:r>
          </a:p>
          <a:p>
            <a:pPr marL="0" indent="0">
              <a:lnSpc>
                <a:spcPct val="110000"/>
              </a:lnSpc>
              <a:spcBef>
                <a:spcPts val="0"/>
              </a:spcBef>
              <a:spcAft>
                <a:spcPts val="600"/>
              </a:spcAft>
              <a:buNone/>
              <a:defRPr/>
            </a:pPr>
            <a:r>
              <a:rPr lang="en-US" sz="2000" b="1" dirty="0">
                <a:solidFill>
                  <a:schemeClr val="accent2"/>
                </a:solidFill>
                <a:latin typeface="F37 Bolton Bold" pitchFamily="2" charset="77"/>
              </a:rPr>
              <a:t>Non-global alert</a:t>
            </a:r>
          </a:p>
          <a:p>
            <a:pPr marL="0" indent="0">
              <a:spcBef>
                <a:spcPts val="0"/>
              </a:spcBef>
              <a:buNone/>
            </a:pPr>
            <a:r>
              <a:rPr lang="en-US" sz="1300" dirty="0">
                <a:solidFill>
                  <a:schemeClr val="bg1"/>
                </a:solidFill>
                <a:latin typeface="F37 Bolton" pitchFamily="2" charset="77"/>
              </a:rPr>
              <a:t>Carrier Alert : Filters schedule changes by the provided carrier code. Further filtering of carrier-related </a:t>
            </a:r>
            <a:br>
              <a:rPr lang="en-US" sz="1300" dirty="0">
                <a:solidFill>
                  <a:schemeClr val="bg1"/>
                </a:solidFill>
                <a:latin typeface="F37 Bolton" pitchFamily="2" charset="77"/>
              </a:rPr>
            </a:br>
            <a:r>
              <a:rPr lang="en-US" sz="1300" dirty="0">
                <a:solidFill>
                  <a:schemeClr val="bg1"/>
                </a:solidFill>
                <a:latin typeface="F37 Bolton" pitchFamily="2" charset="77"/>
              </a:rPr>
              <a:t>changes can be set with any combination of the following parameters;</a:t>
            </a:r>
            <a:br>
              <a:rPr lang="en-US" sz="1300" dirty="0">
                <a:solidFill>
                  <a:schemeClr val="bg1"/>
                </a:solidFill>
                <a:latin typeface="F37 Bolton" pitchFamily="2" charset="77"/>
              </a:rPr>
            </a:br>
            <a:endParaRPr lang="en-US" sz="1300" dirty="0">
              <a:solidFill>
                <a:schemeClr val="bg1"/>
              </a:solidFill>
              <a:latin typeface="F37 Bolton" pitchFamily="2" charset="77"/>
            </a:endParaRPr>
          </a:p>
          <a:p>
            <a:pPr>
              <a:spcBef>
                <a:spcPts val="0"/>
              </a:spcBef>
              <a:spcAft>
                <a:spcPts val="600"/>
              </a:spcAft>
              <a:buBlip>
                <a:blip r:embed="rId3"/>
              </a:buBlip>
            </a:pPr>
            <a:r>
              <a:rPr lang="en-US" sz="1300" dirty="0">
                <a:solidFill>
                  <a:schemeClr val="bg1"/>
                </a:solidFill>
                <a:latin typeface="F37 Bolton" pitchFamily="2" charset="77"/>
              </a:rPr>
              <a:t>Flight number – Alerts will be received for the carrier code and flight number provided code and flight number provided</a:t>
            </a:r>
          </a:p>
          <a:p>
            <a:pPr>
              <a:spcBef>
                <a:spcPts val="0"/>
              </a:spcBef>
              <a:spcAft>
                <a:spcPts val="600"/>
              </a:spcAft>
              <a:buBlip>
                <a:blip r:embed="rId3"/>
              </a:buBlip>
            </a:pPr>
            <a:r>
              <a:rPr lang="en-US" sz="1300" dirty="0">
                <a:solidFill>
                  <a:schemeClr val="bg1"/>
                </a:solidFill>
                <a:latin typeface="F37 Bolton" pitchFamily="2" charset="77"/>
              </a:rPr>
              <a:t>Flight number range – Alerts will be received for the carrier code and flight number range provided</a:t>
            </a:r>
          </a:p>
          <a:p>
            <a:pPr>
              <a:spcBef>
                <a:spcPts val="0"/>
              </a:spcBef>
              <a:spcAft>
                <a:spcPts val="600"/>
              </a:spcAft>
              <a:buBlip>
                <a:blip r:embed="rId3"/>
              </a:buBlip>
            </a:pPr>
            <a:r>
              <a:rPr lang="en-US" sz="1300" dirty="0">
                <a:solidFill>
                  <a:schemeClr val="bg1"/>
                </a:solidFill>
                <a:latin typeface="F37 Bolton" pitchFamily="2" charset="77"/>
              </a:rPr>
              <a:t>Departure airport – Alerts will be received for the carrier code and departure airport code provided</a:t>
            </a:r>
          </a:p>
          <a:p>
            <a:pPr>
              <a:spcBef>
                <a:spcPts val="0"/>
              </a:spcBef>
              <a:spcAft>
                <a:spcPts val="600"/>
              </a:spcAft>
              <a:buBlip>
                <a:blip r:embed="rId3"/>
              </a:buBlip>
            </a:pPr>
            <a:r>
              <a:rPr lang="en-US" sz="1300" dirty="0">
                <a:solidFill>
                  <a:schemeClr val="bg1"/>
                </a:solidFill>
                <a:latin typeface="F37 Bolton" pitchFamily="2" charset="77"/>
              </a:rPr>
              <a:t>Arrival airport – Alert will be received for the carrier code and arrival airport provided </a:t>
            </a:r>
            <a:r>
              <a:rPr lang="en-US" sz="1300" dirty="0">
                <a:solidFill>
                  <a:schemeClr val="bg1"/>
                </a:solidFill>
                <a:latin typeface="arial" panose="020B0604020202020204" pitchFamily="34" charset="0"/>
              </a:rPr>
              <a:t>arrival airport code provided</a:t>
            </a:r>
          </a:p>
          <a:p>
            <a:pPr marL="0" indent="0">
              <a:spcBef>
                <a:spcPts val="0"/>
              </a:spcBef>
              <a:spcAft>
                <a:spcPts val="600"/>
              </a:spcAft>
              <a:buNone/>
            </a:pPr>
            <a:endParaRPr lang="en-US" sz="1300" dirty="0">
              <a:solidFill>
                <a:schemeClr val="bg1"/>
              </a:solidFill>
              <a:latin typeface="arial" panose="020B0604020202020204" pitchFamily="34" charset="0"/>
            </a:endParaRPr>
          </a:p>
          <a:p>
            <a:pPr marL="900000" indent="0">
              <a:spcBef>
                <a:spcPts val="0"/>
              </a:spcBef>
              <a:spcAft>
                <a:spcPts val="600"/>
              </a:spcAft>
              <a:buNone/>
            </a:pPr>
            <a:r>
              <a:rPr lang="en-US" sz="1300" dirty="0">
                <a:solidFill>
                  <a:schemeClr val="accent2"/>
                </a:solidFill>
                <a:latin typeface="F37 Bolton" pitchFamily="2" charset="77"/>
              </a:rPr>
              <a:t>Note: When a flight alert is created, no checks are performed to determine if the alert represents </a:t>
            </a:r>
            <a:br>
              <a:rPr lang="en-US" sz="1300" dirty="0">
                <a:solidFill>
                  <a:schemeClr val="accent2"/>
                </a:solidFill>
                <a:latin typeface="F37 Bolton" pitchFamily="2" charset="77"/>
              </a:rPr>
            </a:br>
            <a:r>
              <a:rPr lang="en-US" sz="1300" dirty="0">
                <a:solidFill>
                  <a:schemeClr val="accent2"/>
                </a:solidFill>
                <a:latin typeface="F37 Bolton" pitchFamily="2" charset="77"/>
              </a:rPr>
              <a:t>an actual flight. As such, no alert will be received unless it matches a schedule change event.</a:t>
            </a:r>
          </a:p>
          <a:p>
            <a:pPr>
              <a:spcBef>
                <a:spcPts val="0"/>
              </a:spcBef>
              <a:spcAft>
                <a:spcPts val="600"/>
              </a:spcAft>
              <a:buBlip>
                <a:blip r:embed="rId3"/>
              </a:buBlip>
            </a:pPr>
            <a:endParaRPr lang="en-US" sz="1400" dirty="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393537DC-E508-7043-87FC-8084DA13C837}"/>
              </a:ext>
            </a:extLst>
          </p:cNvPr>
          <p:cNvPicPr>
            <a:picLocks noChangeAspect="1"/>
          </p:cNvPicPr>
          <p:nvPr/>
        </p:nvPicPr>
        <p:blipFill>
          <a:blip r:embed="rId4"/>
          <a:stretch>
            <a:fillRect/>
          </a:stretch>
        </p:blipFill>
        <p:spPr>
          <a:xfrm>
            <a:off x="1323989" y="2422486"/>
            <a:ext cx="635000" cy="571500"/>
          </a:xfrm>
          <a:prstGeom prst="rect">
            <a:avLst/>
          </a:prstGeom>
        </p:spPr>
      </p:pic>
      <p:pic>
        <p:nvPicPr>
          <p:cNvPr id="7" name="Picture 6">
            <a:extLst>
              <a:ext uri="{FF2B5EF4-FFF2-40B4-BE49-F238E27FC236}">
                <a16:creationId xmlns:a16="http://schemas.microsoft.com/office/drawing/2014/main" id="{E1B929D3-6C1F-584C-AA52-1F98A14576D7}"/>
              </a:ext>
            </a:extLst>
          </p:cNvPr>
          <p:cNvPicPr>
            <a:picLocks noChangeAspect="1"/>
          </p:cNvPicPr>
          <p:nvPr/>
        </p:nvPicPr>
        <p:blipFill>
          <a:blip r:embed="rId4"/>
          <a:stretch>
            <a:fillRect/>
          </a:stretch>
        </p:blipFill>
        <p:spPr>
          <a:xfrm>
            <a:off x="1323989" y="5372100"/>
            <a:ext cx="635000" cy="571500"/>
          </a:xfrm>
          <a:prstGeom prst="rect">
            <a:avLst/>
          </a:prstGeom>
        </p:spPr>
      </p:pic>
    </p:spTree>
    <p:extLst>
      <p:ext uri="{BB962C8B-B14F-4D97-AF65-F5344CB8AC3E}">
        <p14:creationId xmlns:p14="http://schemas.microsoft.com/office/powerpoint/2010/main" val="21984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A053084-C6DD-3443-8351-F8038AFC0744}"/>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Alert Validations</a:t>
            </a:r>
          </a:p>
        </p:txBody>
      </p:sp>
      <p:graphicFrame>
        <p:nvGraphicFramePr>
          <p:cNvPr id="6" name="Table 2">
            <a:extLst>
              <a:ext uri="{FF2B5EF4-FFF2-40B4-BE49-F238E27FC236}">
                <a16:creationId xmlns:a16="http://schemas.microsoft.com/office/drawing/2014/main" id="{E1F11C56-E176-D147-B67D-461CF1C5BCAF}"/>
              </a:ext>
            </a:extLst>
          </p:cNvPr>
          <p:cNvGraphicFramePr>
            <a:graphicFrameLocks noGrp="1"/>
          </p:cNvGraphicFramePr>
          <p:nvPr>
            <p:extLst>
              <p:ext uri="{D42A27DB-BD31-4B8C-83A1-F6EECF244321}">
                <p14:modId xmlns:p14="http://schemas.microsoft.com/office/powerpoint/2010/main" val="1230285770"/>
              </p:ext>
            </p:extLst>
          </p:nvPr>
        </p:nvGraphicFramePr>
        <p:xfrm>
          <a:off x="760262" y="1813941"/>
          <a:ext cx="10685873" cy="3969758"/>
        </p:xfrm>
        <a:graphic>
          <a:graphicData uri="http://schemas.openxmlformats.org/drawingml/2006/table">
            <a:tbl>
              <a:tblPr bandRow="1">
                <a:tableStyleId>{775DCB02-9BB8-47FD-8907-85C794F793BA}</a:tableStyleId>
              </a:tblPr>
              <a:tblGrid>
                <a:gridCol w="1205402">
                  <a:extLst>
                    <a:ext uri="{9D8B030D-6E8A-4147-A177-3AD203B41FA5}">
                      <a16:colId xmlns:a16="http://schemas.microsoft.com/office/drawing/2014/main" val="2553899999"/>
                    </a:ext>
                  </a:extLst>
                </a:gridCol>
                <a:gridCol w="1001458">
                  <a:extLst>
                    <a:ext uri="{9D8B030D-6E8A-4147-A177-3AD203B41FA5}">
                      <a16:colId xmlns:a16="http://schemas.microsoft.com/office/drawing/2014/main" val="3862463064"/>
                    </a:ext>
                  </a:extLst>
                </a:gridCol>
                <a:gridCol w="990331">
                  <a:extLst>
                    <a:ext uri="{9D8B030D-6E8A-4147-A177-3AD203B41FA5}">
                      <a16:colId xmlns:a16="http://schemas.microsoft.com/office/drawing/2014/main" val="3419282663"/>
                    </a:ext>
                  </a:extLst>
                </a:gridCol>
                <a:gridCol w="1012586">
                  <a:extLst>
                    <a:ext uri="{9D8B030D-6E8A-4147-A177-3AD203B41FA5}">
                      <a16:colId xmlns:a16="http://schemas.microsoft.com/office/drawing/2014/main" val="1291085728"/>
                    </a:ext>
                  </a:extLst>
                </a:gridCol>
                <a:gridCol w="990330">
                  <a:extLst>
                    <a:ext uri="{9D8B030D-6E8A-4147-A177-3AD203B41FA5}">
                      <a16:colId xmlns:a16="http://schemas.microsoft.com/office/drawing/2014/main" val="4001313752"/>
                    </a:ext>
                  </a:extLst>
                </a:gridCol>
                <a:gridCol w="1012586">
                  <a:extLst>
                    <a:ext uri="{9D8B030D-6E8A-4147-A177-3AD203B41FA5}">
                      <a16:colId xmlns:a16="http://schemas.microsoft.com/office/drawing/2014/main" val="3793782316"/>
                    </a:ext>
                  </a:extLst>
                </a:gridCol>
                <a:gridCol w="1045968">
                  <a:extLst>
                    <a:ext uri="{9D8B030D-6E8A-4147-A177-3AD203B41FA5}">
                      <a16:colId xmlns:a16="http://schemas.microsoft.com/office/drawing/2014/main" val="2872239915"/>
                    </a:ext>
                  </a:extLst>
                </a:gridCol>
                <a:gridCol w="1023712">
                  <a:extLst>
                    <a:ext uri="{9D8B030D-6E8A-4147-A177-3AD203B41FA5}">
                      <a16:colId xmlns:a16="http://schemas.microsoft.com/office/drawing/2014/main" val="2439091965"/>
                    </a:ext>
                  </a:extLst>
                </a:gridCol>
                <a:gridCol w="2403500">
                  <a:extLst>
                    <a:ext uri="{9D8B030D-6E8A-4147-A177-3AD203B41FA5}">
                      <a16:colId xmlns:a16="http://schemas.microsoft.com/office/drawing/2014/main" val="4068001400"/>
                    </a:ext>
                  </a:extLst>
                </a:gridCol>
              </a:tblGrid>
              <a:tr h="735621">
                <a:tc>
                  <a:txBody>
                    <a:bodyPr/>
                    <a:lstStyle/>
                    <a:p>
                      <a:pPr marL="144000"/>
                      <a:r>
                        <a:rPr lang="en-US" sz="1300" b="1" i="0" kern="1200" dirty="0">
                          <a:solidFill>
                            <a:schemeClr val="bg1"/>
                          </a:solidFill>
                          <a:latin typeface="F37 Bolton Bold" pitchFamily="2" charset="77"/>
                        </a:rPr>
                        <a:t>Alert type </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0" algn="ctr"/>
                      <a:r>
                        <a:rPr lang="en-US" sz="1300" b="1" i="0" kern="1200" dirty="0">
                          <a:solidFill>
                            <a:schemeClr val="bg1"/>
                          </a:solidFill>
                          <a:latin typeface="F37 Bolton Bold" pitchFamily="2" charset="77"/>
                        </a:rPr>
                        <a:t>Name of Alert</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0" algn="ctr"/>
                      <a:r>
                        <a:rPr lang="en-US" sz="1300" b="1" i="0" kern="1200" dirty="0">
                          <a:solidFill>
                            <a:schemeClr val="bg1"/>
                          </a:solidFill>
                          <a:latin typeface="F37 Bolton Bold" pitchFamily="2" charset="77"/>
                        </a:rPr>
                        <a:t>Carrier Code</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0" algn="ctr"/>
                      <a:r>
                        <a:rPr lang="en-US" sz="1300" b="1" i="0" kern="1200" dirty="0">
                          <a:solidFill>
                            <a:schemeClr val="bg1"/>
                          </a:solidFill>
                          <a:latin typeface="F37 Bolton Bold" pitchFamily="2" charset="77"/>
                        </a:rPr>
                        <a:t>Flight number </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0" algn="ctr"/>
                      <a:r>
                        <a:rPr lang="en-US" sz="1300" b="1" i="0" kern="1200" dirty="0">
                          <a:solidFill>
                            <a:schemeClr val="bg1"/>
                          </a:solidFill>
                          <a:latin typeface="F37 Bolton Bold" pitchFamily="2" charset="77"/>
                        </a:rPr>
                        <a:t>From flight </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0" algn="ctr"/>
                      <a:r>
                        <a:rPr lang="en-US" sz="1300" b="1" i="0" kern="1200" dirty="0">
                          <a:solidFill>
                            <a:schemeClr val="bg1"/>
                          </a:solidFill>
                          <a:latin typeface="F37 Bolton Bold" pitchFamily="2" charset="77"/>
                        </a:rPr>
                        <a:t>To flight </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0" algn="ctr"/>
                      <a:r>
                        <a:rPr lang="en-US" sz="1300" b="1" i="0" kern="1200" dirty="0">
                          <a:solidFill>
                            <a:schemeClr val="bg1"/>
                          </a:solidFill>
                          <a:latin typeface="F37 Bolton Bold" pitchFamily="2" charset="77"/>
                        </a:rPr>
                        <a:t>Departure Airport </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0" algn="ctr"/>
                      <a:r>
                        <a:rPr lang="en-US" sz="1300" b="1" i="0" kern="1200" dirty="0">
                          <a:solidFill>
                            <a:schemeClr val="bg1"/>
                          </a:solidFill>
                          <a:latin typeface="F37 Bolton Bold" pitchFamily="2" charset="77"/>
                        </a:rPr>
                        <a:t>Arrival </a:t>
                      </a:r>
                      <a:br>
                        <a:rPr lang="en-US" sz="1300" b="1" i="0" kern="1200" dirty="0">
                          <a:solidFill>
                            <a:schemeClr val="bg1"/>
                          </a:solidFill>
                          <a:latin typeface="F37 Bolton Bold" pitchFamily="2" charset="77"/>
                        </a:rPr>
                      </a:br>
                      <a:r>
                        <a:rPr lang="en-US" sz="1300" b="1" i="0" kern="1200" dirty="0">
                          <a:solidFill>
                            <a:schemeClr val="bg1"/>
                          </a:solidFill>
                          <a:latin typeface="F37 Bolton Bold" pitchFamily="2" charset="77"/>
                        </a:rPr>
                        <a:t>Port</a:t>
                      </a:r>
                      <a:endParaRPr lang="en-US" sz="1300" b="1" i="0" kern="1200" dirty="0">
                        <a:solidFill>
                          <a:schemeClr val="bg1"/>
                        </a:solidFill>
                        <a:latin typeface="F37 Bolton Bold" pitchFamily="2" charset="77"/>
                        <a:ea typeface="+mn-ea"/>
                        <a:cs typeface="Arial" panose="020B0604020202020204" pitchFamily="34" charset="0"/>
                      </a:endParaRPr>
                    </a:p>
                  </a:txBody>
                  <a:tcPr anchor="ctr">
                    <a:solidFill>
                      <a:schemeClr val="tx1"/>
                    </a:solidFill>
                  </a:tcPr>
                </a:tc>
                <a:tc>
                  <a:txBody>
                    <a:bodyPr/>
                    <a:lstStyle/>
                    <a:p>
                      <a:pPr marL="180000"/>
                      <a:r>
                        <a:rPr lang="en-US" sz="1300" b="1" i="0" kern="1200" dirty="0">
                          <a:solidFill>
                            <a:schemeClr val="bg1"/>
                          </a:solidFill>
                          <a:latin typeface="F37 Bolton Bold" pitchFamily="2" charset="77"/>
                        </a:rPr>
                        <a:t>Comment</a:t>
                      </a:r>
                      <a:r>
                        <a:rPr lang="en-US" sz="1300" b="1" i="0" dirty="0">
                          <a:latin typeface="F37 Bolton Bold" pitchFamily="2" charset="77"/>
                        </a:rPr>
                        <a:t> </a:t>
                      </a:r>
                    </a:p>
                  </a:txBody>
                  <a:tcPr anchor="ctr">
                    <a:solidFill>
                      <a:schemeClr val="tx1"/>
                    </a:solidFill>
                  </a:tcPr>
                </a:tc>
                <a:extLst>
                  <a:ext uri="{0D108BD9-81ED-4DB2-BD59-A6C34878D82A}">
                    <a16:rowId xmlns:a16="http://schemas.microsoft.com/office/drawing/2014/main" val="274708740"/>
                  </a:ext>
                </a:extLst>
              </a:tr>
              <a:tr h="1226741">
                <a:tc>
                  <a:txBody>
                    <a:bodyPr/>
                    <a:lstStyle/>
                    <a:p>
                      <a:pPr marL="144000"/>
                      <a:endParaRPr lang="en-US" sz="1200" dirty="0">
                        <a:latin typeface="F37 Bolton" pitchFamily="2" charset="77"/>
                      </a:endParaRPr>
                    </a:p>
                    <a:p>
                      <a:pPr marL="144000"/>
                      <a:r>
                        <a:rPr lang="en-US" sz="1200" dirty="0">
                          <a:latin typeface="F37 Bolton" pitchFamily="2" charset="77"/>
                        </a:rPr>
                        <a:t>Carrier </a:t>
                      </a:r>
                    </a:p>
                    <a:p>
                      <a:pPr marL="144000"/>
                      <a:endParaRPr lang="en-US" sz="1200" dirty="0">
                        <a:latin typeface="F37 Bolton" pitchFamily="2" charset="77"/>
                      </a:endParaRP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M</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marL="180000"/>
                      <a:r>
                        <a:rPr lang="en-US" sz="1200" b="0" kern="1200" dirty="0">
                          <a:solidFill>
                            <a:schemeClr val="dk1"/>
                          </a:solidFill>
                          <a:effectLst/>
                          <a:latin typeface="F37 Bolton" pitchFamily="2" charset="77"/>
                        </a:rPr>
                        <a:t>If IATA, then the code </a:t>
                      </a:r>
                      <a:br>
                        <a:rPr lang="en-US" sz="1200" b="0" kern="1200" dirty="0">
                          <a:solidFill>
                            <a:schemeClr val="dk1"/>
                          </a:solidFill>
                          <a:effectLst/>
                          <a:latin typeface="F37 Bolton" pitchFamily="2" charset="77"/>
                        </a:rPr>
                      </a:br>
                      <a:r>
                        <a:rPr lang="en-US" sz="1200" b="0" kern="1200" dirty="0">
                          <a:solidFill>
                            <a:schemeClr val="dk1"/>
                          </a:solidFill>
                          <a:effectLst/>
                          <a:latin typeface="F37 Bolton" pitchFamily="2" charset="77"/>
                        </a:rPr>
                        <a:t>must be 2 characters</a:t>
                      </a:r>
                    </a:p>
                    <a:p>
                      <a:pPr marL="180000"/>
                      <a:endParaRPr lang="en-US" sz="1200" b="0" kern="1200" dirty="0">
                        <a:solidFill>
                          <a:schemeClr val="dk1"/>
                        </a:solidFill>
                        <a:effectLst/>
                        <a:latin typeface="F37 Bolton" pitchFamily="2" charset="77"/>
                      </a:endParaRPr>
                    </a:p>
                    <a:p>
                      <a:pPr marL="180000"/>
                      <a:r>
                        <a:rPr lang="en-US" sz="1200" b="0" kern="1200" dirty="0">
                          <a:solidFill>
                            <a:schemeClr val="dk1"/>
                          </a:solidFill>
                          <a:effectLst/>
                          <a:latin typeface="F37 Bolton" pitchFamily="2" charset="77"/>
                        </a:rPr>
                        <a:t>If ICAO, then the code </a:t>
                      </a:r>
                      <a:br>
                        <a:rPr lang="en-US" sz="1200" b="0" kern="1200" dirty="0">
                          <a:solidFill>
                            <a:schemeClr val="dk1"/>
                          </a:solidFill>
                          <a:effectLst/>
                          <a:latin typeface="F37 Bolton" pitchFamily="2" charset="77"/>
                        </a:rPr>
                      </a:br>
                      <a:r>
                        <a:rPr lang="en-US" sz="1200" b="0" kern="1200" dirty="0">
                          <a:solidFill>
                            <a:schemeClr val="dk1"/>
                          </a:solidFill>
                          <a:effectLst/>
                          <a:latin typeface="F37 Bolton" pitchFamily="2" charset="77"/>
                        </a:rPr>
                        <a:t>must be 3 characters </a:t>
                      </a:r>
                      <a:endParaRPr lang="en-US" sz="1200" b="0" i="0" kern="1200" dirty="0">
                        <a:solidFill>
                          <a:schemeClr val="dk1"/>
                        </a:solidFill>
                        <a:effectLst/>
                        <a:latin typeface="F37 Bolton" pitchFamily="2" charset="77"/>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2871374029"/>
                  </a:ext>
                </a:extLst>
              </a:tr>
              <a:tr h="1003698">
                <a:tc>
                  <a:txBody>
                    <a:bodyPr/>
                    <a:lstStyle/>
                    <a:p>
                      <a:pPr marL="144000"/>
                      <a:endParaRPr lang="en-US" sz="1200" dirty="0">
                        <a:latin typeface="F37 Bolton" pitchFamily="2" charset="77"/>
                      </a:endParaRPr>
                    </a:p>
                    <a:p>
                      <a:pPr marL="144000"/>
                      <a:r>
                        <a:rPr lang="en-US" sz="1200" dirty="0">
                          <a:latin typeface="F37 Bolton" pitchFamily="2" charset="77"/>
                        </a:rPr>
                        <a:t>Flight </a:t>
                      </a:r>
                    </a:p>
                    <a:p>
                      <a:pPr marL="144000"/>
                      <a:endParaRPr lang="en-US" sz="1200" dirty="0">
                        <a:latin typeface="F37 Bolton" pitchFamily="2" charset="77"/>
                      </a:endParaRPr>
                    </a:p>
                  </a:txBody>
                  <a:tcPr anchor="ctr">
                    <a:solidFill>
                      <a:schemeClr val="accent2"/>
                    </a:solidFill>
                  </a:tcPr>
                </a:tc>
                <a:tc>
                  <a:txBody>
                    <a:bodyPr/>
                    <a:lstStyle/>
                    <a:p>
                      <a:pPr algn="ctr"/>
                      <a:r>
                        <a:rPr lang="en-US" sz="1200" dirty="0">
                          <a:latin typeface="F37 Bolton" pitchFamily="2" charset="77"/>
                        </a:rPr>
                        <a:t>O</a:t>
                      </a:r>
                    </a:p>
                  </a:txBody>
                  <a:tcPr anchor="ctr">
                    <a:solidFill>
                      <a:schemeClr val="accent2"/>
                    </a:solidFill>
                  </a:tcPr>
                </a:tc>
                <a:tc>
                  <a:txBody>
                    <a:bodyPr/>
                    <a:lstStyle/>
                    <a:p>
                      <a:pPr algn="ctr"/>
                      <a:r>
                        <a:rPr lang="en-US" sz="1200" dirty="0">
                          <a:latin typeface="F37 Bolton" pitchFamily="2" charset="77"/>
                        </a:rPr>
                        <a:t>M</a:t>
                      </a:r>
                    </a:p>
                  </a:txBody>
                  <a:tcPr anchor="ctr">
                    <a:solidFill>
                      <a:schemeClr val="accent2"/>
                    </a:solidFill>
                  </a:tcPr>
                </a:tc>
                <a:tc>
                  <a:txBody>
                    <a:bodyPr/>
                    <a:lstStyle/>
                    <a:p>
                      <a:pPr algn="ctr"/>
                      <a:r>
                        <a:rPr lang="en-US" sz="1200" dirty="0">
                          <a:latin typeface="F37 Bolton" pitchFamily="2" charset="77"/>
                        </a:rPr>
                        <a:t>M</a:t>
                      </a:r>
                    </a:p>
                  </a:txBody>
                  <a:tcPr anchor="ctr">
                    <a:solidFill>
                      <a:schemeClr val="accent2"/>
                    </a:solidFill>
                  </a:tcPr>
                </a:tc>
                <a:tc>
                  <a:txBody>
                    <a:bodyPr/>
                    <a:lstStyle/>
                    <a:p>
                      <a:pPr algn="ctr"/>
                      <a:r>
                        <a:rPr lang="en-US" sz="1200" dirty="0">
                          <a:latin typeface="F37 Bolton" pitchFamily="2" charset="77"/>
                        </a:rPr>
                        <a:t>O</a:t>
                      </a:r>
                    </a:p>
                  </a:txBody>
                  <a:tcPr anchor="ctr">
                    <a:solidFill>
                      <a:schemeClr val="accent2"/>
                    </a:solidFill>
                  </a:tcPr>
                </a:tc>
                <a:tc>
                  <a:txBody>
                    <a:bodyPr/>
                    <a:lstStyle/>
                    <a:p>
                      <a:pPr algn="ctr"/>
                      <a:r>
                        <a:rPr lang="en-US" sz="1200" dirty="0">
                          <a:latin typeface="F37 Bolton" pitchFamily="2" charset="77"/>
                        </a:rPr>
                        <a:t>O</a:t>
                      </a:r>
                    </a:p>
                  </a:txBody>
                  <a:tcPr anchor="ctr">
                    <a:solidFill>
                      <a:schemeClr val="accent2"/>
                    </a:solidFill>
                  </a:tcPr>
                </a:tc>
                <a:tc>
                  <a:txBody>
                    <a:bodyPr/>
                    <a:lstStyle/>
                    <a:p>
                      <a:pPr algn="ctr"/>
                      <a:r>
                        <a:rPr lang="en-US" sz="1200" dirty="0">
                          <a:latin typeface="F37 Bolton" pitchFamily="2" charset="77"/>
                        </a:rPr>
                        <a:t>O</a:t>
                      </a:r>
                    </a:p>
                  </a:txBody>
                  <a:tcPr anchor="ctr">
                    <a:solidFill>
                      <a:schemeClr val="accent2"/>
                    </a:solidFill>
                  </a:tcPr>
                </a:tc>
                <a:tc>
                  <a:txBody>
                    <a:bodyPr/>
                    <a:lstStyle/>
                    <a:p>
                      <a:pPr algn="ctr"/>
                      <a:r>
                        <a:rPr lang="en-US" sz="1200" dirty="0">
                          <a:latin typeface="F37 Bolton" pitchFamily="2" charset="77"/>
                        </a:rPr>
                        <a:t>O</a:t>
                      </a:r>
                    </a:p>
                  </a:txBody>
                  <a:tcPr anchor="ctr">
                    <a:solidFill>
                      <a:schemeClr val="accent2"/>
                    </a:solidFill>
                  </a:tcPr>
                </a:tc>
                <a:tc>
                  <a:txBody>
                    <a:bodyPr/>
                    <a:lstStyle/>
                    <a:p>
                      <a:pPr marL="180000" algn="l"/>
                      <a:r>
                        <a:rPr lang="en-US" sz="1200" b="0" kern="1200" dirty="0">
                          <a:solidFill>
                            <a:schemeClr val="dk1"/>
                          </a:solidFill>
                          <a:effectLst/>
                          <a:latin typeface="F37 Bolton" pitchFamily="2" charset="77"/>
                        </a:rPr>
                        <a:t>For flight range at least </a:t>
                      </a:r>
                      <a:br>
                        <a:rPr lang="en-US" sz="1200" b="0" kern="1200" dirty="0">
                          <a:solidFill>
                            <a:schemeClr val="dk1"/>
                          </a:solidFill>
                          <a:effectLst/>
                          <a:latin typeface="F37 Bolton" pitchFamily="2" charset="77"/>
                        </a:rPr>
                      </a:br>
                      <a:r>
                        <a:rPr lang="en-US" sz="1200" b="0" kern="1200" dirty="0">
                          <a:solidFill>
                            <a:schemeClr val="dk1"/>
                          </a:solidFill>
                          <a:effectLst/>
                          <a:latin typeface="F37 Bolton" pitchFamily="2" charset="77"/>
                        </a:rPr>
                        <a:t>one flight number must </a:t>
                      </a:r>
                      <a:br>
                        <a:rPr lang="en-US" sz="1200" b="0" kern="1200" dirty="0">
                          <a:solidFill>
                            <a:schemeClr val="dk1"/>
                          </a:solidFill>
                          <a:effectLst/>
                          <a:latin typeface="F37 Bolton" pitchFamily="2" charset="77"/>
                        </a:rPr>
                      </a:br>
                      <a:r>
                        <a:rPr lang="en-US" sz="1200" b="0" kern="1200" dirty="0">
                          <a:solidFill>
                            <a:schemeClr val="dk1"/>
                          </a:solidFill>
                          <a:effectLst/>
                          <a:latin typeface="F37 Bolton" pitchFamily="2" charset="77"/>
                        </a:rPr>
                        <a:t>be provided</a:t>
                      </a:r>
                      <a:endParaRPr lang="en-US" sz="1200" dirty="0">
                        <a:latin typeface="F37 Bolton" pitchFamily="2" charset="77"/>
                      </a:endParaRPr>
                    </a:p>
                  </a:txBody>
                  <a:tcPr anchor="ctr">
                    <a:solidFill>
                      <a:schemeClr val="accent2"/>
                    </a:solidFill>
                  </a:tcPr>
                </a:tc>
                <a:extLst>
                  <a:ext uri="{0D108BD9-81ED-4DB2-BD59-A6C34878D82A}">
                    <a16:rowId xmlns:a16="http://schemas.microsoft.com/office/drawing/2014/main" val="2333168508"/>
                  </a:ext>
                </a:extLst>
              </a:tr>
              <a:tr h="1003698">
                <a:tc>
                  <a:txBody>
                    <a:bodyPr/>
                    <a:lstStyle/>
                    <a:p>
                      <a:pPr marL="144000"/>
                      <a:endParaRPr lang="en-US" sz="1200" dirty="0">
                        <a:latin typeface="F37 Bolton" pitchFamily="2" charset="77"/>
                      </a:endParaRPr>
                    </a:p>
                    <a:p>
                      <a:pPr marL="144000"/>
                      <a:r>
                        <a:rPr lang="en-US" sz="1200" dirty="0">
                          <a:latin typeface="F37 Bolton" pitchFamily="2" charset="77"/>
                        </a:rPr>
                        <a:t>Port </a:t>
                      </a:r>
                    </a:p>
                    <a:p>
                      <a:pPr marL="144000"/>
                      <a:endParaRPr lang="en-US" sz="1200" dirty="0">
                        <a:latin typeface="F37 Bolton" pitchFamily="2" charset="77"/>
                      </a:endParaRP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algn="ctr"/>
                      <a:r>
                        <a:rPr lang="en-US" sz="1200" dirty="0">
                          <a:latin typeface="F37 Bolton" pitchFamily="2" charset="77"/>
                        </a:rPr>
                        <a:t>M</a:t>
                      </a:r>
                    </a:p>
                  </a:txBody>
                  <a:tcPr anchor="ctr">
                    <a:solidFill>
                      <a:schemeClr val="accent2">
                        <a:lumMod val="60000"/>
                        <a:lumOff val="40000"/>
                      </a:schemeClr>
                    </a:solidFill>
                  </a:tcPr>
                </a:tc>
                <a:tc>
                  <a:txBody>
                    <a:bodyPr/>
                    <a:lstStyle/>
                    <a:p>
                      <a:pPr algn="ctr"/>
                      <a:r>
                        <a:rPr lang="en-US" sz="1200" dirty="0">
                          <a:latin typeface="F37 Bolton" pitchFamily="2" charset="77"/>
                        </a:rPr>
                        <a:t>O</a:t>
                      </a:r>
                    </a:p>
                  </a:txBody>
                  <a:tcPr anchor="ctr">
                    <a:solidFill>
                      <a:schemeClr val="accent2">
                        <a:lumMod val="60000"/>
                        <a:lumOff val="40000"/>
                      </a:schemeClr>
                    </a:solidFill>
                  </a:tcPr>
                </a:tc>
                <a:tc>
                  <a:txBody>
                    <a:bodyPr/>
                    <a:lstStyle/>
                    <a:p>
                      <a:pPr marL="180000" algn="l"/>
                      <a:r>
                        <a:rPr lang="en-US" sz="1200" b="0" kern="1200" dirty="0">
                          <a:solidFill>
                            <a:schemeClr val="dk1"/>
                          </a:solidFill>
                          <a:effectLst/>
                          <a:latin typeface="F37 Bolton" pitchFamily="2" charset="77"/>
                        </a:rPr>
                        <a:t>At least one port </a:t>
                      </a:r>
                      <a:br>
                        <a:rPr lang="en-US" sz="1200" b="0" kern="1200" dirty="0">
                          <a:solidFill>
                            <a:schemeClr val="dk1"/>
                          </a:solidFill>
                          <a:effectLst/>
                          <a:latin typeface="F37 Bolton" pitchFamily="2" charset="77"/>
                        </a:rPr>
                      </a:br>
                      <a:r>
                        <a:rPr lang="en-US" sz="1200" b="0" kern="1200" dirty="0">
                          <a:solidFill>
                            <a:schemeClr val="dk1"/>
                          </a:solidFill>
                          <a:effectLst/>
                          <a:latin typeface="F37 Bolton" pitchFamily="2" charset="77"/>
                        </a:rPr>
                        <a:t>must be provided </a:t>
                      </a:r>
                      <a:endParaRPr lang="en-US" sz="1200" dirty="0">
                        <a:latin typeface="F37 Bolton" pitchFamily="2" charset="77"/>
                      </a:endParaRPr>
                    </a:p>
                  </a:txBody>
                  <a:tcPr anchor="ctr">
                    <a:solidFill>
                      <a:schemeClr val="accent2">
                        <a:lumMod val="60000"/>
                        <a:lumOff val="40000"/>
                      </a:schemeClr>
                    </a:solidFill>
                  </a:tcPr>
                </a:tc>
                <a:extLst>
                  <a:ext uri="{0D108BD9-81ED-4DB2-BD59-A6C34878D82A}">
                    <a16:rowId xmlns:a16="http://schemas.microsoft.com/office/drawing/2014/main" val="1784010675"/>
                  </a:ext>
                </a:extLst>
              </a:tr>
            </a:tbl>
          </a:graphicData>
        </a:graphic>
      </p:graphicFrame>
      <p:sp>
        <p:nvSpPr>
          <p:cNvPr id="2" name="Rectangle 1">
            <a:extLst>
              <a:ext uri="{FF2B5EF4-FFF2-40B4-BE49-F238E27FC236}">
                <a16:creationId xmlns:a16="http://schemas.microsoft.com/office/drawing/2014/main" id="{65BEB20C-0626-A544-B89A-9A31247A264A}"/>
              </a:ext>
            </a:extLst>
          </p:cNvPr>
          <p:cNvSpPr/>
          <p:nvPr/>
        </p:nvSpPr>
        <p:spPr>
          <a:xfrm>
            <a:off x="9206002" y="1435092"/>
            <a:ext cx="2156360" cy="276999"/>
          </a:xfrm>
          <a:prstGeom prst="rect">
            <a:avLst/>
          </a:prstGeom>
        </p:spPr>
        <p:txBody>
          <a:bodyPr wrap="none">
            <a:spAutoFit/>
          </a:bodyPr>
          <a:lstStyle/>
          <a:p>
            <a:r>
              <a:rPr lang="en-US" sz="1200" dirty="0">
                <a:latin typeface="F37 Bolton" panose="020B0604020202020204"/>
              </a:rPr>
              <a:t>M = mandatory O = optional </a:t>
            </a:r>
          </a:p>
        </p:txBody>
      </p:sp>
    </p:spTree>
    <p:extLst>
      <p:ext uri="{BB962C8B-B14F-4D97-AF65-F5344CB8AC3E}">
        <p14:creationId xmlns:p14="http://schemas.microsoft.com/office/powerpoint/2010/main" val="3410194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5E77719-8F3F-3B49-971A-6C128CC45FC8}"/>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9161829" y="3101228"/>
            <a:ext cx="4416449" cy="889532"/>
          </a:xfrm>
          <a:prstGeom prst="rect">
            <a:avLst/>
          </a:prstGeom>
        </p:spPr>
      </p:pic>
      <p:pic>
        <p:nvPicPr>
          <p:cNvPr id="28" name="Picture 27">
            <a:extLst>
              <a:ext uri="{FF2B5EF4-FFF2-40B4-BE49-F238E27FC236}">
                <a16:creationId xmlns:a16="http://schemas.microsoft.com/office/drawing/2014/main" id="{0A4005EC-097A-FA45-A33B-65E0F88DA442}"/>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507714" y="3887368"/>
            <a:ext cx="4416449" cy="889532"/>
          </a:xfrm>
          <a:prstGeom prst="rect">
            <a:avLst/>
          </a:prstGeom>
        </p:spPr>
      </p:pic>
      <p:pic>
        <p:nvPicPr>
          <p:cNvPr id="29" name="Picture 28">
            <a:extLst>
              <a:ext uri="{FF2B5EF4-FFF2-40B4-BE49-F238E27FC236}">
                <a16:creationId xmlns:a16="http://schemas.microsoft.com/office/drawing/2014/main" id="{61EE6BE9-E647-7542-AB73-1FA268A3D621}"/>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9400446" y="2326880"/>
            <a:ext cx="4416449" cy="889532"/>
          </a:xfrm>
          <a:prstGeom prst="rect">
            <a:avLst/>
          </a:prstGeom>
        </p:spPr>
      </p:pic>
      <p:pic>
        <p:nvPicPr>
          <p:cNvPr id="10" name="Picture 9">
            <a:extLst>
              <a:ext uri="{FF2B5EF4-FFF2-40B4-BE49-F238E27FC236}">
                <a16:creationId xmlns:a16="http://schemas.microsoft.com/office/drawing/2014/main" id="{BCCFE684-4C30-B644-919F-F87C2A01BECE}"/>
              </a:ext>
            </a:extLst>
          </p:cNvPr>
          <p:cNvPicPr>
            <a:picLocks noChangeAspect="1"/>
          </p:cNvPicPr>
          <p:nvPr/>
        </p:nvPicPr>
        <p:blipFill>
          <a:blip r:embed="rId3"/>
          <a:srcRect/>
          <a:stretch/>
        </p:blipFill>
        <p:spPr>
          <a:xfrm>
            <a:off x="7079033" y="1116331"/>
            <a:ext cx="3926976" cy="4860017"/>
          </a:xfrm>
          <a:prstGeom prst="rect">
            <a:avLst/>
          </a:prstGeom>
        </p:spPr>
      </p:pic>
      <p:sp>
        <p:nvSpPr>
          <p:cNvPr id="11" name="Title 1">
            <a:extLst>
              <a:ext uri="{FF2B5EF4-FFF2-40B4-BE49-F238E27FC236}">
                <a16:creationId xmlns:a16="http://schemas.microsoft.com/office/drawing/2014/main" id="{07A11B67-6F84-4148-B391-5AC58872AD87}"/>
              </a:ext>
            </a:extLst>
          </p:cNvPr>
          <p:cNvSpPr txBox="1">
            <a:spLocks/>
          </p:cNvSpPr>
          <p:nvPr/>
        </p:nvSpPr>
        <p:spPr>
          <a:xfrm>
            <a:off x="1580120" y="3101227"/>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3600" b="0" dirty="0">
                <a:solidFill>
                  <a:schemeClr val="bg1"/>
                </a:solidFill>
                <a:latin typeface="F37 Bolton" pitchFamily="2" charset="77"/>
                <a:ea typeface="DIN Condensed Light" panose="020B0506040000020204" pitchFamily="34" charset="0"/>
              </a:rPr>
              <a:t>Connecting to the Eventhub</a:t>
            </a:r>
          </a:p>
        </p:txBody>
      </p:sp>
      <p:pic>
        <p:nvPicPr>
          <p:cNvPr id="12" name="Picture 11">
            <a:extLst>
              <a:ext uri="{FF2B5EF4-FFF2-40B4-BE49-F238E27FC236}">
                <a16:creationId xmlns:a16="http://schemas.microsoft.com/office/drawing/2014/main" id="{CEA4D698-0B3C-994F-B0CB-AB5683516D96}"/>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350795" y="5086815"/>
            <a:ext cx="7372499" cy="889532"/>
          </a:xfrm>
          <a:prstGeom prst="rect">
            <a:avLst/>
          </a:prstGeom>
        </p:spPr>
      </p:pic>
    </p:spTree>
    <p:extLst>
      <p:ext uri="{BB962C8B-B14F-4D97-AF65-F5344CB8AC3E}">
        <p14:creationId xmlns:p14="http://schemas.microsoft.com/office/powerpoint/2010/main" val="147319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A053084-C6DD-3443-8351-F8038AFC0744}"/>
              </a:ext>
            </a:extLst>
          </p:cNvPr>
          <p:cNvSpPr txBox="1">
            <a:spLocks/>
          </p:cNvSpPr>
          <p:nvPr/>
        </p:nvSpPr>
        <p:spPr>
          <a:xfrm>
            <a:off x="755313" y="914400"/>
            <a:ext cx="10206729"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Language/Platform Support for Azure Event Hubs/OAG Alerts </a:t>
            </a:r>
          </a:p>
        </p:txBody>
      </p:sp>
      <p:graphicFrame>
        <p:nvGraphicFramePr>
          <p:cNvPr id="6" name="Table 2">
            <a:extLst>
              <a:ext uri="{FF2B5EF4-FFF2-40B4-BE49-F238E27FC236}">
                <a16:creationId xmlns:a16="http://schemas.microsoft.com/office/drawing/2014/main" id="{E1F11C56-E176-D147-B67D-461CF1C5BCAF}"/>
              </a:ext>
            </a:extLst>
          </p:cNvPr>
          <p:cNvGraphicFramePr>
            <a:graphicFrameLocks noGrp="1"/>
          </p:cNvGraphicFramePr>
          <p:nvPr>
            <p:extLst>
              <p:ext uri="{D42A27DB-BD31-4B8C-83A1-F6EECF244321}">
                <p14:modId xmlns:p14="http://schemas.microsoft.com/office/powerpoint/2010/main" val="2946625172"/>
              </p:ext>
            </p:extLst>
          </p:nvPr>
        </p:nvGraphicFramePr>
        <p:xfrm>
          <a:off x="755312" y="1637849"/>
          <a:ext cx="10798407" cy="3582301"/>
        </p:xfrm>
        <a:graphic>
          <a:graphicData uri="http://schemas.openxmlformats.org/drawingml/2006/table">
            <a:tbl>
              <a:tblPr bandRow="1">
                <a:tableStyleId>{775DCB02-9BB8-47FD-8907-85C794F793BA}</a:tableStyleId>
              </a:tblPr>
              <a:tblGrid>
                <a:gridCol w="1405255">
                  <a:extLst>
                    <a:ext uri="{9D8B030D-6E8A-4147-A177-3AD203B41FA5}">
                      <a16:colId xmlns:a16="http://schemas.microsoft.com/office/drawing/2014/main" val="2553899999"/>
                    </a:ext>
                  </a:extLst>
                </a:gridCol>
                <a:gridCol w="1154707">
                  <a:extLst>
                    <a:ext uri="{9D8B030D-6E8A-4147-A177-3AD203B41FA5}">
                      <a16:colId xmlns:a16="http://schemas.microsoft.com/office/drawing/2014/main" val="3862463064"/>
                    </a:ext>
                  </a:extLst>
                </a:gridCol>
                <a:gridCol w="1141877">
                  <a:extLst>
                    <a:ext uri="{9D8B030D-6E8A-4147-A177-3AD203B41FA5}">
                      <a16:colId xmlns:a16="http://schemas.microsoft.com/office/drawing/2014/main" val="3419282663"/>
                    </a:ext>
                  </a:extLst>
                </a:gridCol>
                <a:gridCol w="1167538">
                  <a:extLst>
                    <a:ext uri="{9D8B030D-6E8A-4147-A177-3AD203B41FA5}">
                      <a16:colId xmlns:a16="http://schemas.microsoft.com/office/drawing/2014/main" val="1291085728"/>
                    </a:ext>
                  </a:extLst>
                </a:gridCol>
                <a:gridCol w="1141876">
                  <a:extLst>
                    <a:ext uri="{9D8B030D-6E8A-4147-A177-3AD203B41FA5}">
                      <a16:colId xmlns:a16="http://schemas.microsoft.com/office/drawing/2014/main" val="4001313752"/>
                    </a:ext>
                  </a:extLst>
                </a:gridCol>
                <a:gridCol w="1167538">
                  <a:extLst>
                    <a:ext uri="{9D8B030D-6E8A-4147-A177-3AD203B41FA5}">
                      <a16:colId xmlns:a16="http://schemas.microsoft.com/office/drawing/2014/main" val="3793782316"/>
                    </a:ext>
                  </a:extLst>
                </a:gridCol>
                <a:gridCol w="1206028">
                  <a:extLst>
                    <a:ext uri="{9D8B030D-6E8A-4147-A177-3AD203B41FA5}">
                      <a16:colId xmlns:a16="http://schemas.microsoft.com/office/drawing/2014/main" val="2872239915"/>
                    </a:ext>
                  </a:extLst>
                </a:gridCol>
                <a:gridCol w="1180366">
                  <a:extLst>
                    <a:ext uri="{9D8B030D-6E8A-4147-A177-3AD203B41FA5}">
                      <a16:colId xmlns:a16="http://schemas.microsoft.com/office/drawing/2014/main" val="2439091965"/>
                    </a:ext>
                  </a:extLst>
                </a:gridCol>
                <a:gridCol w="1233222">
                  <a:extLst>
                    <a:ext uri="{9D8B030D-6E8A-4147-A177-3AD203B41FA5}">
                      <a16:colId xmlns:a16="http://schemas.microsoft.com/office/drawing/2014/main" val="4068001400"/>
                    </a:ext>
                  </a:extLst>
                </a:gridCol>
              </a:tblGrid>
              <a:tr h="310709">
                <a:tc>
                  <a:txBody>
                    <a:bodyPr/>
                    <a:lstStyle/>
                    <a:p>
                      <a:r>
                        <a:rPr lang="en-GB" sz="1300" b="1" i="0" dirty="0">
                          <a:solidFill>
                            <a:schemeClr val="bg1"/>
                          </a:solidFill>
                          <a:latin typeface="F37 Bolton Bold" pitchFamily="2" charset="77"/>
                        </a:rPr>
                        <a:t>Language</a:t>
                      </a:r>
                    </a:p>
                  </a:txBody>
                  <a:tcPr anchor="ctr">
                    <a:solidFill>
                      <a:schemeClr val="tx1"/>
                    </a:solidFill>
                  </a:tcPr>
                </a:tc>
                <a:tc gridSpan="2">
                  <a:txBody>
                    <a:bodyPr/>
                    <a:lstStyle/>
                    <a:p>
                      <a:pPr algn="ctr"/>
                      <a:r>
                        <a:rPr lang="en-GB" sz="1300" b="1" i="0" dirty="0">
                          <a:solidFill>
                            <a:schemeClr val="bg1"/>
                          </a:solidFill>
                          <a:latin typeface="F37 Bolton Bold" pitchFamily="2" charset="77"/>
                        </a:rPr>
                        <a:t>Azure</a:t>
                      </a:r>
                    </a:p>
                  </a:txBody>
                  <a:tcPr anchor="ctr">
                    <a:solidFill>
                      <a:schemeClr val="tx1"/>
                    </a:solidFill>
                  </a:tcPr>
                </a:tc>
                <a:tc hMerge="1">
                  <a:txBody>
                    <a:bodyPr/>
                    <a:lstStyle/>
                    <a:p>
                      <a:r>
                        <a:rPr lang="en-GB" sz="1100" b="1" i="0" dirty="0">
                          <a:solidFill>
                            <a:schemeClr val="bg1"/>
                          </a:solidFill>
                          <a:latin typeface="F37 Bolton Bold" pitchFamily="2" charset="77"/>
                        </a:rPr>
                        <a:t>App</a:t>
                      </a:r>
                    </a:p>
                  </a:txBody>
                  <a:tcPr anchor="ctr">
                    <a:solidFill>
                      <a:schemeClr val="tx1"/>
                    </a:solidFill>
                  </a:tcPr>
                </a:tc>
                <a:tc gridSpan="2">
                  <a:txBody>
                    <a:bodyPr/>
                    <a:lstStyle/>
                    <a:p>
                      <a:pPr algn="ctr"/>
                      <a:r>
                        <a:rPr lang="en-GB" sz="1300" b="1" i="0" dirty="0">
                          <a:solidFill>
                            <a:schemeClr val="bg1"/>
                          </a:solidFill>
                          <a:latin typeface="F37 Bolton Bold" pitchFamily="2" charset="77"/>
                        </a:rPr>
                        <a:t>AWS</a:t>
                      </a:r>
                    </a:p>
                  </a:txBody>
                  <a:tcPr anchor="ctr">
                    <a:solidFill>
                      <a:schemeClr val="tx1"/>
                    </a:solidFill>
                  </a:tcPr>
                </a:tc>
                <a:tc hMerge="1">
                  <a:txBody>
                    <a:bodyPr/>
                    <a:lstStyle/>
                    <a:p>
                      <a:r>
                        <a:rPr lang="en-GB" sz="1100" b="1" i="0" dirty="0">
                          <a:solidFill>
                            <a:schemeClr val="bg1"/>
                          </a:solidFill>
                          <a:latin typeface="F37 Bolton Bold" pitchFamily="2" charset="77"/>
                        </a:rPr>
                        <a:t>App</a:t>
                      </a:r>
                    </a:p>
                  </a:txBody>
                  <a:tcPr anchor="ctr">
                    <a:solidFill>
                      <a:schemeClr val="tx1"/>
                    </a:solidFill>
                  </a:tcPr>
                </a:tc>
                <a:tc gridSpan="2">
                  <a:txBody>
                    <a:bodyPr/>
                    <a:lstStyle/>
                    <a:p>
                      <a:pPr algn="ctr"/>
                      <a:r>
                        <a:rPr lang="en-GB" sz="1300" b="1" i="0" dirty="0">
                          <a:solidFill>
                            <a:schemeClr val="bg1"/>
                          </a:solidFill>
                          <a:latin typeface="F37 Bolton Bold" pitchFamily="2" charset="77"/>
                        </a:rPr>
                        <a:t>Google</a:t>
                      </a:r>
                    </a:p>
                  </a:txBody>
                  <a:tcPr anchor="ctr">
                    <a:solidFill>
                      <a:schemeClr val="tx1"/>
                    </a:solidFill>
                  </a:tcPr>
                </a:tc>
                <a:tc hMerge="1">
                  <a:txBody>
                    <a:bodyPr/>
                    <a:lstStyle/>
                    <a:p>
                      <a:r>
                        <a:rPr lang="en-GB" sz="1100" b="1" i="0" dirty="0">
                          <a:solidFill>
                            <a:schemeClr val="bg1"/>
                          </a:solidFill>
                          <a:latin typeface="F37 Bolton Bold" pitchFamily="2" charset="77"/>
                        </a:rPr>
                        <a:t>App</a:t>
                      </a:r>
                    </a:p>
                  </a:txBody>
                  <a:tcPr anchor="ctr">
                    <a:solidFill>
                      <a:schemeClr val="tx1"/>
                    </a:solidFill>
                  </a:tcPr>
                </a:tc>
                <a:tc gridSpan="2">
                  <a:txBody>
                    <a:bodyPr/>
                    <a:lstStyle/>
                    <a:p>
                      <a:pPr algn="ctr"/>
                      <a:r>
                        <a:rPr lang="en-GB" sz="1300" b="1" i="0" dirty="0">
                          <a:solidFill>
                            <a:schemeClr val="bg1"/>
                          </a:solidFill>
                          <a:latin typeface="F37 Bolton Bold" pitchFamily="2" charset="77"/>
                        </a:rPr>
                        <a:t>On Prem</a:t>
                      </a:r>
                    </a:p>
                  </a:txBody>
                  <a:tcPr anchor="ctr">
                    <a:solidFill>
                      <a:schemeClr val="tx1"/>
                    </a:solidFill>
                  </a:tcPr>
                </a:tc>
                <a:tc hMerge="1">
                  <a:txBody>
                    <a:bodyPr/>
                    <a:lstStyle/>
                    <a:p>
                      <a:r>
                        <a:rPr lang="en-GB" sz="1100" b="1" i="0" dirty="0">
                          <a:solidFill>
                            <a:schemeClr val="bg1"/>
                          </a:solidFill>
                          <a:latin typeface="F37 Bolton Bold" pitchFamily="2" charset="77"/>
                        </a:rPr>
                        <a:t>App</a:t>
                      </a:r>
                    </a:p>
                  </a:txBody>
                  <a:tcPr anchor="ctr">
                    <a:solidFill>
                      <a:schemeClr val="tx1"/>
                    </a:solidFill>
                  </a:tcPr>
                </a:tc>
                <a:extLst>
                  <a:ext uri="{0D108BD9-81ED-4DB2-BD59-A6C34878D82A}">
                    <a16:rowId xmlns:a16="http://schemas.microsoft.com/office/drawing/2014/main" val="274708740"/>
                  </a:ext>
                </a:extLst>
              </a:tr>
              <a:tr h="310709">
                <a:tc>
                  <a:txBody>
                    <a:bodyPr/>
                    <a:lstStyle/>
                    <a:p>
                      <a:endParaRPr lang="en-GB" sz="1100" b="1" i="0" dirty="0">
                        <a:solidFill>
                          <a:schemeClr val="bg1"/>
                        </a:solidFill>
                        <a:latin typeface="F37 Bolton Bold" pitchFamily="2" charset="77"/>
                      </a:endParaRP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Function</a:t>
                      </a: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App</a:t>
                      </a: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Lambda</a:t>
                      </a: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App</a:t>
                      </a: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Function</a:t>
                      </a: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App</a:t>
                      </a: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Function</a:t>
                      </a:r>
                    </a:p>
                  </a:txBody>
                  <a:tcPr anchor="ctr">
                    <a:solidFill>
                      <a:schemeClr val="accent1">
                        <a:lumMod val="50000"/>
                        <a:lumOff val="50000"/>
                      </a:schemeClr>
                    </a:solidFill>
                  </a:tcPr>
                </a:tc>
                <a:tc>
                  <a:txBody>
                    <a:bodyPr/>
                    <a:lstStyle/>
                    <a:p>
                      <a:pPr algn="ctr"/>
                      <a:r>
                        <a:rPr lang="en-GB" sz="1100" b="1" i="0" dirty="0">
                          <a:solidFill>
                            <a:schemeClr val="bg1"/>
                          </a:solidFill>
                          <a:latin typeface="F37 Bolton Bold" pitchFamily="2" charset="77"/>
                        </a:rPr>
                        <a:t>App</a:t>
                      </a:r>
                    </a:p>
                  </a:txBody>
                  <a:tcPr anchor="ctr">
                    <a:solidFill>
                      <a:schemeClr val="accent1">
                        <a:lumMod val="50000"/>
                        <a:lumOff val="50000"/>
                      </a:schemeClr>
                    </a:solidFill>
                  </a:tcPr>
                </a:tc>
                <a:extLst>
                  <a:ext uri="{0D108BD9-81ED-4DB2-BD59-A6C34878D82A}">
                    <a16:rowId xmlns:a16="http://schemas.microsoft.com/office/drawing/2014/main" val="2085225264"/>
                  </a:ext>
                </a:extLst>
              </a:tr>
              <a:tr h="328987">
                <a:tc>
                  <a:txBody>
                    <a:bodyPr/>
                    <a:lstStyle/>
                    <a:p>
                      <a:r>
                        <a:rPr lang="en-GB" sz="1200" b="0" i="0" dirty="0" err="1">
                          <a:latin typeface="F37 Bolton" pitchFamily="2" charset="77"/>
                        </a:rPr>
                        <a:t>.Net</a:t>
                      </a:r>
                      <a:r>
                        <a:rPr lang="en-GB" sz="1200" b="0" i="0" dirty="0">
                          <a:latin typeface="F37 Bolton" pitchFamily="2" charset="77"/>
                        </a:rPr>
                        <a:t> (C#)</a:t>
                      </a:r>
                    </a:p>
                  </a:txBody>
                  <a:tcPr anchor="ctr">
                    <a:solidFill>
                      <a:schemeClr val="accent2">
                        <a:lumMod val="60000"/>
                        <a:lumOff val="40000"/>
                      </a:schemeClr>
                    </a:solidFill>
                  </a:tcPr>
                </a:tc>
                <a:tc>
                  <a:txBody>
                    <a:bodyPr/>
                    <a:lstStyle/>
                    <a:p>
                      <a:pPr marL="0" indent="0" algn="ctr">
                        <a:buFont typeface="Wingdings" panose="05000000000000000000" pitchFamily="2" charset="2"/>
                        <a:buNone/>
                      </a:pPr>
                      <a:r>
                        <a:rPr lang="en-GB" sz="1200" b="1" i="0" dirty="0">
                          <a:solidFill>
                            <a:srgbClr val="00B050"/>
                          </a:solidFill>
                          <a:latin typeface="F37 Bolton Bold" pitchFamily="2" charset="77"/>
                          <a:sym typeface="Wingdings" panose="05000000000000000000" pitchFamily="2" charset="2"/>
                        </a:rPr>
                        <a:t></a:t>
                      </a:r>
                      <a:endParaRPr lang="en-GB" sz="1200" b="1" i="0" dirty="0">
                        <a:solidFill>
                          <a:srgbClr val="00B050"/>
                        </a:solidFill>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a:solidFill>
                            <a:srgbClr val="0070C0"/>
                          </a:solidFill>
                          <a:latin typeface="F37 Bolton Bold" pitchFamily="2" charset="77"/>
                          <a:sym typeface="Wingdings" panose="05000000000000000000" pitchFamily="2" charset="2"/>
                        </a:rPr>
                        <a:t>?</a:t>
                      </a:r>
                      <a:endParaRPr lang="en-GB" sz="1200" b="1" i="0">
                        <a:solidFill>
                          <a:srgbClr val="0070C0"/>
                        </a:solidFill>
                        <a:latin typeface="F37 Bolton Bold" pitchFamily="2" charset="77"/>
                      </a:endParaRP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1" i="0">
                          <a:solidFill>
                            <a:srgbClr val="0070C0"/>
                          </a:solidFill>
                          <a:latin typeface="F37 Bolton Bold" pitchFamily="2" charset="77"/>
                          <a:sym typeface="Wingdings" panose="05000000000000000000" pitchFamily="2" charset="2"/>
                        </a:rPr>
                        <a:t>?</a:t>
                      </a:r>
                      <a:endParaRPr lang="en-GB" sz="1200" b="1" i="0">
                        <a:solidFill>
                          <a:srgbClr val="0070C0"/>
                        </a:solidFill>
                        <a:latin typeface="F37 Bolton Bold" pitchFamily="2" charset="77"/>
                      </a:endParaRP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0" i="0" dirty="0">
                          <a:solidFill>
                            <a:schemeClr val="tx1"/>
                          </a:solidFill>
                          <a:latin typeface="F37 Bolton" pitchFamily="2" charset="77"/>
                        </a:rPr>
                        <a:t>n/a</a:t>
                      </a: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extLst>
                  <a:ext uri="{0D108BD9-81ED-4DB2-BD59-A6C34878D82A}">
                    <a16:rowId xmlns:a16="http://schemas.microsoft.com/office/drawing/2014/main" val="2871374029"/>
                  </a:ext>
                </a:extLst>
              </a:tr>
              <a:tr h="328987">
                <a:tc>
                  <a:txBody>
                    <a:bodyPr/>
                    <a:lstStyle/>
                    <a:p>
                      <a:r>
                        <a:rPr lang="en-GB" sz="1200" b="0" i="0">
                          <a:latin typeface="F37 Bolton" pitchFamily="2" charset="77"/>
                        </a:rPr>
                        <a:t>Java</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solidFill>
                            <a:srgbClr val="00B050"/>
                          </a:solidFill>
                          <a:latin typeface="F37 Bolton Bold" pitchFamily="2" charset="77"/>
                          <a:sym typeface="Wingdings" panose="05000000000000000000" pitchFamily="2" charset="2"/>
                        </a:rPr>
                        <a:t></a:t>
                      </a:r>
                      <a:endParaRPr lang="en-GB" sz="1200" b="1" i="0" dirty="0">
                        <a:solidFill>
                          <a:srgbClr val="00B050"/>
                        </a:solidFill>
                        <a:latin typeface="F37 Bolton Bold" pitchFamily="2" charset="77"/>
                      </a:endParaRPr>
                    </a:p>
                  </a:txBody>
                  <a:tcPr anchor="ctr">
                    <a:solidFill>
                      <a:schemeClr val="accent2"/>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1" i="0">
                          <a:solidFill>
                            <a:srgbClr val="0070C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extLst>
                  <a:ext uri="{0D108BD9-81ED-4DB2-BD59-A6C34878D82A}">
                    <a16:rowId xmlns:a16="http://schemas.microsoft.com/office/drawing/2014/main" val="2333168508"/>
                  </a:ext>
                </a:extLst>
              </a:tr>
              <a:tr h="328987">
                <a:tc>
                  <a:txBody>
                    <a:bodyPr/>
                    <a:lstStyle/>
                    <a:p>
                      <a:r>
                        <a:rPr lang="en-GB" sz="1200" b="0" i="0">
                          <a:latin typeface="F37 Bolton" pitchFamily="2" charset="77"/>
                        </a:rPr>
                        <a:t>Python</a:t>
                      </a: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extLst>
                  <a:ext uri="{0D108BD9-81ED-4DB2-BD59-A6C34878D82A}">
                    <a16:rowId xmlns:a16="http://schemas.microsoft.com/office/drawing/2014/main" val="1784010675"/>
                  </a:ext>
                </a:extLst>
              </a:tr>
              <a:tr h="328987">
                <a:tc>
                  <a:txBody>
                    <a:bodyPr/>
                    <a:lstStyle/>
                    <a:p>
                      <a:r>
                        <a:rPr lang="en-GB" sz="1200" b="0" i="0" dirty="0">
                          <a:latin typeface="F37 Bolton" pitchFamily="2" charset="77"/>
                        </a:rPr>
                        <a:t>JavaScript</a:t>
                      </a: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extLst>
                  <a:ext uri="{0D108BD9-81ED-4DB2-BD59-A6C34878D82A}">
                    <a16:rowId xmlns:a16="http://schemas.microsoft.com/office/drawing/2014/main" val="3635962338"/>
                  </a:ext>
                </a:extLst>
              </a:tr>
              <a:tr h="328987">
                <a:tc>
                  <a:txBody>
                    <a:bodyPr/>
                    <a:lstStyle/>
                    <a:p>
                      <a:r>
                        <a:rPr lang="en-GB" sz="1200" b="0" i="0" dirty="0">
                          <a:latin typeface="F37 Bolton" pitchFamily="2" charset="77"/>
                        </a:rPr>
                        <a:t>Go</a:t>
                      </a: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a:solidFill>
                            <a:srgbClr val="0070C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extLst>
                  <a:ext uri="{0D108BD9-81ED-4DB2-BD59-A6C34878D82A}">
                    <a16:rowId xmlns:a16="http://schemas.microsoft.com/office/drawing/2014/main" val="3953532094"/>
                  </a:ext>
                </a:extLst>
              </a:tr>
              <a:tr h="328987">
                <a:tc>
                  <a:txBody>
                    <a:bodyPr/>
                    <a:lstStyle/>
                    <a:p>
                      <a:r>
                        <a:rPr lang="en-GB" sz="1200" b="0" i="0" dirty="0">
                          <a:latin typeface="F37 Bolton" pitchFamily="2" charset="77"/>
                        </a:rPr>
                        <a:t>C/C++</a:t>
                      </a: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a:solidFill>
                            <a:srgbClr val="0070C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extLst>
                  <a:ext uri="{0D108BD9-81ED-4DB2-BD59-A6C34878D82A}">
                    <a16:rowId xmlns:a16="http://schemas.microsoft.com/office/drawing/2014/main" val="3851700369"/>
                  </a:ext>
                </a:extLst>
              </a:tr>
              <a:tr h="328987">
                <a:tc>
                  <a:txBody>
                    <a:bodyPr/>
                    <a:lstStyle/>
                    <a:p>
                      <a:r>
                        <a:rPr lang="en-GB" sz="1200" b="0" i="0" dirty="0">
                          <a:latin typeface="F37 Bolton" pitchFamily="2" charset="77"/>
                        </a:rPr>
                        <a:t>Azure Cli</a:t>
                      </a:r>
                    </a:p>
                  </a:txBody>
                  <a:tcPr anchor="ctr">
                    <a:solidFill>
                      <a:schemeClr val="accent2">
                        <a:lumMod val="60000"/>
                        <a:lumOff val="40000"/>
                      </a:schemeClr>
                    </a:solidFill>
                  </a:tcPr>
                </a:tc>
                <a:tc>
                  <a:txBody>
                    <a:bodyPr/>
                    <a:lstStyle/>
                    <a:p>
                      <a:pPr algn="ctr"/>
                      <a:r>
                        <a:rPr lang="en-GB" sz="1200" b="1" i="0">
                          <a:solidFill>
                            <a:srgbClr val="FF000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a:solidFill>
                            <a:srgbClr val="FF000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lumMod val="60000"/>
                        <a:lumOff val="40000"/>
                      </a:schemeClr>
                    </a:solidFill>
                  </a:tcPr>
                </a:tc>
                <a:tc>
                  <a:txBody>
                    <a:bodyPr/>
                    <a:lstStyle/>
                    <a:p>
                      <a:pPr algn="ctr"/>
                      <a:r>
                        <a:rPr lang="en-GB" sz="1200" b="1" i="0" dirty="0">
                          <a:solidFill>
                            <a:srgbClr val="FF000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lumMod val="60000"/>
                        <a:lumOff val="40000"/>
                      </a:schemeClr>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lumMod val="60000"/>
                        <a:lumOff val="40000"/>
                      </a:schemeClr>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extLst>
                  <a:ext uri="{0D108BD9-81ED-4DB2-BD59-A6C34878D82A}">
                    <a16:rowId xmlns:a16="http://schemas.microsoft.com/office/drawing/2014/main" val="492368251"/>
                  </a:ext>
                </a:extLst>
              </a:tr>
              <a:tr h="328987">
                <a:tc>
                  <a:txBody>
                    <a:bodyPr/>
                    <a:lstStyle/>
                    <a:p>
                      <a:r>
                        <a:rPr lang="en-GB" sz="1200" b="0" i="0" dirty="0">
                          <a:latin typeface="F37 Bolton" pitchFamily="2" charset="77"/>
                        </a:rPr>
                        <a:t>Azure Powershell</a:t>
                      </a:r>
                    </a:p>
                  </a:txBody>
                  <a:tcPr anchor="ctr">
                    <a:solidFill>
                      <a:schemeClr val="accent2"/>
                    </a:solidFill>
                  </a:tcPr>
                </a:tc>
                <a:tc>
                  <a:txBody>
                    <a:bodyPr/>
                    <a:lstStyle/>
                    <a:p>
                      <a:pPr algn="ctr"/>
                      <a:r>
                        <a:rPr lang="en-GB" sz="1200" b="1" i="0">
                          <a:solidFill>
                            <a:srgbClr val="FF000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1" i="0">
                          <a:solidFill>
                            <a:srgbClr val="FF000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solidFill>
                  </a:tcPr>
                </a:tc>
                <a:tc>
                  <a:txBody>
                    <a:bodyPr/>
                    <a:lstStyle/>
                    <a:p>
                      <a:pPr algn="ctr"/>
                      <a:r>
                        <a:rPr lang="en-GB" sz="1200" b="1" i="0" dirty="0">
                          <a:solidFill>
                            <a:srgbClr val="FF000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solidFill>
                  </a:tcPr>
                </a:tc>
                <a:tc>
                  <a:txBody>
                    <a:bodyPr/>
                    <a:lstStyle/>
                    <a:p>
                      <a:pPr algn="ct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solidFill>
                  </a:tcPr>
                </a:tc>
                <a:extLst>
                  <a:ext uri="{0D108BD9-81ED-4DB2-BD59-A6C34878D82A}">
                    <a16:rowId xmlns:a16="http://schemas.microsoft.com/office/drawing/2014/main" val="1630548431"/>
                  </a:ext>
                </a:extLst>
              </a:tr>
              <a:tr h="328987">
                <a:tc>
                  <a:txBody>
                    <a:bodyPr/>
                    <a:lstStyle/>
                    <a:p>
                      <a:r>
                        <a:rPr lang="en-GB" sz="1200" b="0" i="0" dirty="0">
                          <a:latin typeface="F37 Bolton" pitchFamily="2" charset="77"/>
                        </a:rPr>
                        <a:t>Apache Kafka</a:t>
                      </a:r>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solidFill>
                            <a:srgbClr val="00B050"/>
                          </a:solidFill>
                          <a:latin typeface="F37 Bolton Bold" pitchFamily="2" charset="77"/>
                          <a:sym typeface="Wingdings" panose="05000000000000000000" pitchFamily="2" charset="2"/>
                        </a:rPr>
                        <a:t></a:t>
                      </a:r>
                      <a:endParaRPr lang="en-GB" sz="1200" b="1" i="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70C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tc>
                  <a:txBody>
                    <a:bodyPr/>
                    <a:lstStyle/>
                    <a:p>
                      <a:pPr algn="ctr"/>
                      <a:r>
                        <a:rPr lang="en-GB" sz="1200" b="0" i="0" dirty="0">
                          <a:solidFill>
                            <a:schemeClr val="tx1"/>
                          </a:solidFill>
                          <a:latin typeface="F37 Bolton" pitchFamily="2" charset="77"/>
                        </a:rPr>
                        <a:t>n/a</a:t>
                      </a:r>
                      <a:endParaRPr lang="en-GB" sz="1200" b="0" i="0" dirty="0">
                        <a:latin typeface="F37 Bolton" pitchFamily="2" charset="77"/>
                      </a:endParaRPr>
                    </a:p>
                  </a:txBody>
                  <a:tcPr anchor="ctr">
                    <a:solidFill>
                      <a:schemeClr val="accent2">
                        <a:lumMod val="60000"/>
                        <a:lumOff val="40000"/>
                      </a:schemeClr>
                    </a:solidFill>
                  </a:tcPr>
                </a:tc>
                <a:tc>
                  <a:txBody>
                    <a:bodyPr/>
                    <a:lstStyle/>
                    <a:p>
                      <a:pPr algn="ctr"/>
                      <a:r>
                        <a:rPr lang="en-GB" sz="1200" b="1" i="0" dirty="0">
                          <a:solidFill>
                            <a:srgbClr val="00B050"/>
                          </a:solidFill>
                          <a:latin typeface="F37 Bolton Bold" pitchFamily="2" charset="77"/>
                          <a:sym typeface="Wingdings" panose="05000000000000000000" pitchFamily="2" charset="2"/>
                        </a:rPr>
                        <a:t></a:t>
                      </a:r>
                      <a:endParaRPr lang="en-GB" sz="1200" b="1" i="0" dirty="0">
                        <a:latin typeface="F37 Bolton Bold" pitchFamily="2" charset="77"/>
                      </a:endParaRPr>
                    </a:p>
                  </a:txBody>
                  <a:tcPr anchor="ctr">
                    <a:solidFill>
                      <a:schemeClr val="accent2">
                        <a:lumMod val="60000"/>
                        <a:lumOff val="40000"/>
                      </a:schemeClr>
                    </a:solidFill>
                  </a:tcPr>
                </a:tc>
                <a:extLst>
                  <a:ext uri="{0D108BD9-81ED-4DB2-BD59-A6C34878D82A}">
                    <a16:rowId xmlns:a16="http://schemas.microsoft.com/office/drawing/2014/main" val="522525709"/>
                  </a:ext>
                </a:extLst>
              </a:tr>
            </a:tbl>
          </a:graphicData>
        </a:graphic>
      </p:graphicFrame>
      <p:sp>
        <p:nvSpPr>
          <p:cNvPr id="2" name="Rectangle 1">
            <a:extLst>
              <a:ext uri="{FF2B5EF4-FFF2-40B4-BE49-F238E27FC236}">
                <a16:creationId xmlns:a16="http://schemas.microsoft.com/office/drawing/2014/main" id="{65BEB20C-0626-A544-B89A-9A31247A264A}"/>
              </a:ext>
            </a:extLst>
          </p:cNvPr>
          <p:cNvSpPr/>
          <p:nvPr/>
        </p:nvSpPr>
        <p:spPr>
          <a:xfrm>
            <a:off x="653674" y="5426179"/>
            <a:ext cx="9280105" cy="1200329"/>
          </a:xfrm>
          <a:prstGeom prst="rect">
            <a:avLst/>
          </a:prstGeom>
        </p:spPr>
        <p:txBody>
          <a:bodyPr wrap="none">
            <a:spAutoFit/>
          </a:bodyPr>
          <a:lstStyle/>
          <a:p>
            <a:r>
              <a:rPr lang="en-US" sz="1200" dirty="0">
                <a:latin typeface="F37 Bolton" panose="020B0604020202020204"/>
              </a:rPr>
              <a:t>Function: Cloud provided serverless function</a:t>
            </a:r>
          </a:p>
          <a:p>
            <a:r>
              <a:rPr lang="en-US" sz="1200" dirty="0">
                <a:latin typeface="F37 Bolton" panose="020B0604020202020204"/>
              </a:rPr>
              <a:t>App: Language created component that runs within an app service, container, VM or physical server, connecting to a hub via an SDK</a:t>
            </a:r>
          </a:p>
          <a:p>
            <a:endParaRPr lang="en-US" sz="1200" dirty="0">
              <a:latin typeface="F37 Bolton" panose="020B0604020202020204"/>
            </a:endParaRPr>
          </a:p>
          <a:p>
            <a:r>
              <a:rPr lang="en-US" sz="1200" dirty="0">
                <a:latin typeface="F37 Bolton" panose="020B0604020202020204"/>
              </a:rPr>
              <a:t>Code samples from OAG or visit</a:t>
            </a:r>
          </a:p>
          <a:p>
            <a:r>
              <a:rPr lang="en-US" sz="1200" dirty="0">
                <a:latin typeface="F37 Bolton" panose="020B0604020202020204"/>
                <a:hlinkClick r:id="rId2"/>
              </a:rPr>
              <a:t>https://docs.microsoft.com/en-us/azure/event-hubs/event-hubs-samples</a:t>
            </a:r>
            <a:endParaRPr lang="en-US" sz="1200" dirty="0">
              <a:latin typeface="F37 Bolton" panose="020B0604020202020204"/>
            </a:endParaRPr>
          </a:p>
          <a:p>
            <a:endParaRPr lang="en-US" sz="1200" dirty="0">
              <a:latin typeface="F37 Bolton" panose="020B0604020202020204"/>
            </a:endParaRPr>
          </a:p>
        </p:txBody>
      </p:sp>
    </p:spTree>
    <p:extLst>
      <p:ext uri="{BB962C8B-B14F-4D97-AF65-F5344CB8AC3E}">
        <p14:creationId xmlns:p14="http://schemas.microsoft.com/office/powerpoint/2010/main" val="336670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A053084-C6DD-3443-8351-F8038AFC0744}"/>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solidFill>
                  <a:schemeClr val="bg1"/>
                </a:solidFill>
                <a:latin typeface="F37 Bolton" pitchFamily="2" charset="77"/>
                <a:ea typeface="DIN Condensed Light" panose="020B0506040000020204" pitchFamily="34" charset="0"/>
              </a:rPr>
              <a:t>Other Helpful Resources </a:t>
            </a:r>
          </a:p>
        </p:txBody>
      </p:sp>
      <p:sp>
        <p:nvSpPr>
          <p:cNvPr id="32" name="Content Placeholder 4">
            <a:extLst>
              <a:ext uri="{FF2B5EF4-FFF2-40B4-BE49-F238E27FC236}">
                <a16:creationId xmlns:a16="http://schemas.microsoft.com/office/drawing/2014/main" id="{D605FBE8-320D-E844-BE9A-7F6C3FBE75BA}"/>
              </a:ext>
            </a:extLst>
          </p:cNvPr>
          <p:cNvSpPr txBox="1">
            <a:spLocks/>
          </p:cNvSpPr>
          <p:nvPr/>
        </p:nvSpPr>
        <p:spPr>
          <a:xfrm>
            <a:off x="1323723" y="1657488"/>
            <a:ext cx="10348324" cy="1771512"/>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2"/>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2"/>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2"/>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300" dirty="0">
                <a:solidFill>
                  <a:schemeClr val="accent2"/>
                </a:solidFill>
                <a:latin typeface="F37 Bolton" panose="00000500000000000000" pitchFamily="50" charset="0"/>
              </a:rPr>
              <a:t>Microsoft Azure Event Hubs developer documentation</a:t>
            </a:r>
          </a:p>
          <a:p>
            <a:pPr marL="0" indent="0">
              <a:lnSpc>
                <a:spcPct val="100000"/>
              </a:lnSpc>
              <a:spcBef>
                <a:spcPts val="0"/>
              </a:spcBef>
              <a:buNone/>
            </a:pPr>
            <a:r>
              <a:rPr lang="en-GB" sz="1300" dirty="0">
                <a:solidFill>
                  <a:schemeClr val="bg1"/>
                </a:solidFill>
                <a:latin typeface="F37 Bolton" panose="00000500000000000000" pitchFamily="50" charset="0"/>
                <a:hlinkClick r:id="rId3">
                  <a:extLst>
                    <a:ext uri="{A12FA001-AC4F-418D-AE19-62706E023703}">
                      <ahyp:hlinkClr xmlns:ahyp="http://schemas.microsoft.com/office/drawing/2018/hyperlinkcolor" val="tx"/>
                    </a:ext>
                  </a:extLst>
                </a:hlinkClick>
              </a:rPr>
              <a:t>https://docs.microsoft.com/en-us/azure/event-hubs/</a:t>
            </a:r>
            <a:endParaRPr lang="en-GB" sz="1300" dirty="0">
              <a:solidFill>
                <a:schemeClr val="bg1"/>
              </a:solidFill>
              <a:latin typeface="F37 Bolton" panose="00000500000000000000" pitchFamily="50" charset="0"/>
            </a:endParaRPr>
          </a:p>
          <a:p>
            <a:pPr marL="0" indent="0">
              <a:lnSpc>
                <a:spcPct val="100000"/>
              </a:lnSpc>
              <a:spcBef>
                <a:spcPts val="0"/>
              </a:spcBef>
              <a:buNone/>
            </a:pP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accent2"/>
                </a:solidFill>
                <a:latin typeface="F37 Bolton" panose="00000500000000000000" pitchFamily="50" charset="0"/>
              </a:rPr>
              <a:t>Understanding the consumer side of Azure Event Hubs</a:t>
            </a:r>
          </a:p>
          <a:p>
            <a:pPr marL="0" indent="0">
              <a:lnSpc>
                <a:spcPct val="100000"/>
              </a:lnSpc>
              <a:spcBef>
                <a:spcPts val="0"/>
              </a:spcBef>
              <a:buNone/>
            </a:pPr>
            <a:r>
              <a:rPr lang="en-GB" sz="1300" dirty="0">
                <a:solidFill>
                  <a:schemeClr val="bg1"/>
                </a:solidFill>
                <a:latin typeface="F37 Bolton" panose="00000500000000000000" pitchFamily="50" charset="0"/>
                <a:hlinkClick r:id="rId4">
                  <a:extLst>
                    <a:ext uri="{A12FA001-AC4F-418D-AE19-62706E023703}">
                      <ahyp:hlinkClr xmlns:ahyp="http://schemas.microsoft.com/office/drawing/2018/hyperlinkcolor" val="tx"/>
                    </a:ext>
                  </a:extLst>
                </a:hlinkClick>
              </a:rPr>
              <a:t>https://www.serverless360.com/blog/understanding-consumer-side-of-azure-event-hubs-checkpoint-initialoffset-eventprocessorhost</a:t>
            </a: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bg1"/>
                </a:solidFill>
                <a:latin typeface="F37 Bolton" panose="00000500000000000000" pitchFamily="50" charset="0"/>
                <a:hlinkClick r:id="rId5">
                  <a:extLst>
                    <a:ext uri="{A12FA001-AC4F-418D-AE19-62706E023703}">
                      <ahyp:hlinkClr xmlns:ahyp="http://schemas.microsoft.com/office/drawing/2018/hyperlinkcolor" val="tx"/>
                    </a:ext>
                  </a:extLst>
                </a:hlinkClick>
              </a:rPr>
              <a:t>https://devblogs.microsoft.com/azure-sdk/eventhubs-clients/</a:t>
            </a:r>
            <a:endParaRPr lang="en-GB" sz="1300" dirty="0">
              <a:solidFill>
                <a:schemeClr val="bg1"/>
              </a:solidFill>
              <a:latin typeface="F37 Bolton" panose="00000500000000000000" pitchFamily="50" charset="0"/>
            </a:endParaRPr>
          </a:p>
          <a:p>
            <a:pPr marL="0" indent="0">
              <a:lnSpc>
                <a:spcPct val="100000"/>
              </a:lnSpc>
              <a:spcBef>
                <a:spcPts val="0"/>
              </a:spcBef>
              <a:buNone/>
            </a:pP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accent2"/>
                </a:solidFill>
                <a:latin typeface="F37 Bolton" panose="00000500000000000000" pitchFamily="50" charset="0"/>
              </a:rPr>
              <a:t>Java specific examples (includes EventPosition) – available in all supported languages</a:t>
            </a:r>
          </a:p>
          <a:p>
            <a:pPr marL="0" indent="0">
              <a:lnSpc>
                <a:spcPct val="100000"/>
              </a:lnSpc>
              <a:spcBef>
                <a:spcPts val="0"/>
              </a:spcBef>
              <a:buNone/>
            </a:pPr>
            <a:r>
              <a:rPr lang="en-GB" sz="1300" dirty="0">
                <a:solidFill>
                  <a:schemeClr val="bg1"/>
                </a:solidFill>
                <a:latin typeface="F37 Bolton" panose="00000500000000000000" pitchFamily="50" charset="0"/>
                <a:hlinkClick r:id="rId6">
                  <a:extLst>
                    <a:ext uri="{A12FA001-AC4F-418D-AE19-62706E023703}">
                      <ahyp:hlinkClr xmlns:ahyp="http://schemas.microsoft.com/office/drawing/2018/hyperlinkcolor" val="tx"/>
                    </a:ext>
                  </a:extLst>
                </a:hlinkClick>
              </a:rPr>
              <a:t>https://github.com/Azure/azure-event-hubs/tree/master/samples/Java/Basic</a:t>
            </a:r>
            <a:endParaRPr lang="en-GB" sz="1300" dirty="0">
              <a:solidFill>
                <a:schemeClr val="bg1"/>
              </a:solidFill>
              <a:latin typeface="F37 Bolton" panose="00000500000000000000" pitchFamily="50" charset="0"/>
            </a:endParaRPr>
          </a:p>
          <a:p>
            <a:pPr marL="0" indent="0">
              <a:lnSpc>
                <a:spcPct val="100000"/>
              </a:lnSpc>
              <a:spcBef>
                <a:spcPts val="0"/>
              </a:spcBef>
              <a:buNone/>
            </a:pP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accent2"/>
                </a:solidFill>
                <a:latin typeface="F37 Bolton" panose="00000500000000000000" pitchFamily="50" charset="0"/>
              </a:rPr>
              <a:t>To access events from a position in time, offset or sequence number - available in all supported languages</a:t>
            </a:r>
          </a:p>
          <a:p>
            <a:pPr marL="0" indent="0">
              <a:lnSpc>
                <a:spcPct val="100000"/>
              </a:lnSpc>
              <a:spcBef>
                <a:spcPts val="0"/>
              </a:spcBef>
              <a:buNone/>
            </a:pPr>
            <a:r>
              <a:rPr lang="en-GB" sz="1300" dirty="0">
                <a:solidFill>
                  <a:schemeClr val="bg1"/>
                </a:solidFill>
                <a:latin typeface="F37 Bolton" panose="00000500000000000000" pitchFamily="50" charset="0"/>
                <a:hlinkClick r:id="rId7">
                  <a:extLst>
                    <a:ext uri="{A12FA001-AC4F-418D-AE19-62706E023703}">
                      <ahyp:hlinkClr xmlns:ahyp="http://schemas.microsoft.com/office/drawing/2018/hyperlinkcolor" val="tx"/>
                    </a:ext>
                  </a:extLst>
                </a:hlinkClick>
              </a:rPr>
              <a:t>https://docs.microsoft.com/en-us/dotnet/api/microsoft.azure.eventhubs.eventposition?view=azure-dotnet</a:t>
            </a: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bg1"/>
                </a:solidFill>
                <a:latin typeface="F37 Bolton" panose="00000500000000000000" pitchFamily="50" charset="0"/>
                <a:hlinkClick r:id="rId8">
                  <a:extLst>
                    <a:ext uri="{A12FA001-AC4F-418D-AE19-62706E023703}">
                      <ahyp:hlinkClr xmlns:ahyp="http://schemas.microsoft.com/office/drawing/2018/hyperlinkcolor" val="tx"/>
                    </a:ext>
                  </a:extLst>
                </a:hlinkClick>
              </a:rPr>
              <a:t>https://www.codota.com/code/java/classes/com.microsoft.azure.eventhubs.EventPosition</a:t>
            </a:r>
            <a:endParaRPr lang="en-GB" sz="1300" dirty="0">
              <a:solidFill>
                <a:schemeClr val="bg1"/>
              </a:solidFill>
              <a:latin typeface="F37 Bolton" panose="00000500000000000000" pitchFamily="50" charset="0"/>
            </a:endParaRPr>
          </a:p>
          <a:p>
            <a:pPr marL="0" indent="0">
              <a:lnSpc>
                <a:spcPct val="100000"/>
              </a:lnSpc>
              <a:spcBef>
                <a:spcPts val="0"/>
              </a:spcBef>
              <a:buNone/>
            </a:pP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accent2"/>
                </a:solidFill>
                <a:latin typeface="F37 Bolton" panose="00000500000000000000" pitchFamily="50" charset="0"/>
              </a:rPr>
              <a:t>Checkpointing</a:t>
            </a:r>
          </a:p>
          <a:p>
            <a:pPr marL="0" indent="0">
              <a:lnSpc>
                <a:spcPct val="100000"/>
              </a:lnSpc>
              <a:spcBef>
                <a:spcPts val="0"/>
              </a:spcBef>
              <a:buNone/>
            </a:pPr>
            <a:r>
              <a:rPr lang="en-GB" sz="1300" dirty="0">
                <a:solidFill>
                  <a:schemeClr val="bg1"/>
                </a:solidFill>
                <a:latin typeface="F37 Bolton" panose="00000500000000000000" pitchFamily="50" charset="0"/>
                <a:hlinkClick r:id="rId9">
                  <a:extLst>
                    <a:ext uri="{A12FA001-AC4F-418D-AE19-62706E023703}">
                      <ahyp:hlinkClr xmlns:ahyp="http://schemas.microsoft.com/office/drawing/2018/hyperlinkcolor" val="tx"/>
                    </a:ext>
                  </a:extLst>
                </a:hlinkClick>
              </a:rPr>
              <a:t>https://docs.microsoft.com/en-us/java/api/overview/azure/messaging-eventhubs-checkpointstore-blob-readme?view=azure-java-stable</a:t>
            </a: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bg1"/>
                </a:solidFill>
                <a:latin typeface="F37 Bolton" panose="00000500000000000000" pitchFamily="50" charset="0"/>
              </a:rPr>
              <a:t>A custom checkpoint store can be created by overriding the Checkpointstore class.</a:t>
            </a:r>
          </a:p>
          <a:p>
            <a:pPr marL="0" indent="0">
              <a:lnSpc>
                <a:spcPct val="100000"/>
              </a:lnSpc>
              <a:spcBef>
                <a:spcPts val="0"/>
              </a:spcBef>
              <a:buNone/>
            </a:pP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accent2"/>
                </a:solidFill>
                <a:latin typeface="F37 Bolton" panose="00000500000000000000" pitchFamily="50" charset="0"/>
              </a:rPr>
              <a:t>Using AWS Lambda with self-managed Apache Kafka – use this to connect through to Azure Event Hub</a:t>
            </a:r>
          </a:p>
          <a:p>
            <a:pPr marL="0" indent="0">
              <a:lnSpc>
                <a:spcPct val="100000"/>
              </a:lnSpc>
              <a:spcBef>
                <a:spcPts val="0"/>
              </a:spcBef>
              <a:buNone/>
            </a:pPr>
            <a:r>
              <a:rPr lang="en-GB" sz="1300" dirty="0">
                <a:solidFill>
                  <a:schemeClr val="bg1"/>
                </a:solidFill>
                <a:latin typeface="F37 Bolton" panose="00000500000000000000" pitchFamily="50" charset="0"/>
                <a:hlinkClick r:id="rId10">
                  <a:extLst>
                    <a:ext uri="{A12FA001-AC4F-418D-AE19-62706E023703}">
                      <ahyp:hlinkClr xmlns:ahyp="http://schemas.microsoft.com/office/drawing/2018/hyperlinkcolor" val="tx"/>
                    </a:ext>
                  </a:extLst>
                </a:hlinkClick>
              </a:rPr>
              <a:t>https://docs.aws.amazon.com/lambda/latest/dg/kafka-smaa.html</a:t>
            </a:r>
            <a:endParaRPr lang="en-GB" sz="1300" dirty="0">
              <a:solidFill>
                <a:schemeClr val="bg1"/>
              </a:solidFill>
              <a:latin typeface="F37 Bolton" panose="00000500000000000000" pitchFamily="50" charset="0"/>
            </a:endParaRPr>
          </a:p>
          <a:p>
            <a:pPr marL="0" indent="0">
              <a:lnSpc>
                <a:spcPct val="100000"/>
              </a:lnSpc>
              <a:spcBef>
                <a:spcPts val="0"/>
              </a:spcBef>
              <a:buNone/>
            </a:pPr>
            <a:endParaRPr lang="en-GB" sz="1300" dirty="0">
              <a:solidFill>
                <a:schemeClr val="bg1"/>
              </a:solidFill>
              <a:latin typeface="F37 Bolton" panose="00000500000000000000" pitchFamily="50" charset="0"/>
            </a:endParaRPr>
          </a:p>
          <a:p>
            <a:pPr marL="0" indent="0">
              <a:lnSpc>
                <a:spcPct val="100000"/>
              </a:lnSpc>
              <a:spcBef>
                <a:spcPts val="0"/>
              </a:spcBef>
              <a:buNone/>
            </a:pPr>
            <a:r>
              <a:rPr lang="en-GB" sz="1300" dirty="0">
                <a:solidFill>
                  <a:schemeClr val="accent2"/>
                </a:solidFill>
                <a:latin typeface="F37 Bolton" panose="00000500000000000000" pitchFamily="50" charset="0"/>
              </a:rPr>
              <a:t>OAG has a set of sample code addressing certain use cases.</a:t>
            </a:r>
          </a:p>
        </p:txBody>
      </p:sp>
    </p:spTree>
    <p:extLst>
      <p:ext uri="{BB962C8B-B14F-4D97-AF65-F5344CB8AC3E}">
        <p14:creationId xmlns:p14="http://schemas.microsoft.com/office/powerpoint/2010/main" val="4019083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720184-517B-3B4F-8A50-30B677225903}"/>
              </a:ext>
            </a:extLst>
          </p:cNvPr>
          <p:cNvSpPr txBox="1">
            <a:spLocks/>
          </p:cNvSpPr>
          <p:nvPr/>
        </p:nvSpPr>
        <p:spPr>
          <a:xfrm>
            <a:off x="746242" y="914400"/>
            <a:ext cx="10659939" cy="1909916"/>
          </a:xfrm>
          <a:prstGeom prst="rect">
            <a:avLst/>
          </a:prstGeom>
        </p:spPr>
        <p:txBody>
          <a:bodyPr vert="horz" lIns="0" tIns="45720" rIns="91440" bIns="45720" rtlCol="0" anchor="b">
            <a:noAutofit/>
          </a:bodyPr>
          <a:lstStyle>
            <a:lvl1pPr algn="l" defTabSz="914400" rtl="0" eaLnBrk="1" latinLnBrk="0" hangingPunct="1">
              <a:lnSpc>
                <a:spcPct val="70000"/>
              </a:lnSpc>
              <a:spcBef>
                <a:spcPct val="0"/>
              </a:spcBef>
              <a:buNone/>
              <a:defRPr sz="11500" b="1" kern="1200" spc="-300">
                <a:solidFill>
                  <a:schemeClr val="accent2"/>
                </a:solidFill>
                <a:latin typeface="DIN Condensed Light" panose="020B0506040000020204" pitchFamily="34" charset="77"/>
                <a:ea typeface="DIN Condensed Light" panose="020B0506040000020204" pitchFamily="34" charset="77"/>
                <a:cs typeface="+mj-cs"/>
              </a:defRPr>
            </a:lvl1pPr>
          </a:lstStyle>
          <a:p>
            <a:r>
              <a:rPr lang="en-ZA" sz="7200" dirty="0">
                <a:latin typeface="F37 Bolton" pitchFamily="2" charset="77"/>
                <a:ea typeface="DIN Condensed Light" panose="020B0506040000020204" pitchFamily="34" charset="0"/>
              </a:rPr>
              <a:t>THANK </a:t>
            </a:r>
            <a:br>
              <a:rPr lang="en-ZA" sz="7200" dirty="0">
                <a:latin typeface="F37 Bolton" pitchFamily="2" charset="77"/>
                <a:ea typeface="DIN Condensed Light" panose="020B0506040000020204" pitchFamily="34" charset="0"/>
              </a:rPr>
            </a:br>
            <a:r>
              <a:rPr lang="en-ZA" sz="7200" dirty="0">
                <a:latin typeface="F37 Bolton" pitchFamily="2" charset="77"/>
                <a:ea typeface="DIN Condensed Light" panose="020B0506040000020204" pitchFamily="34" charset="0"/>
              </a:rPr>
              <a:t>YOU!</a:t>
            </a:r>
            <a:endParaRPr lang="en-ZA" sz="7200" b="0" spc="0" dirty="0">
              <a:latin typeface="F37 Bolton Light" pitchFamily="2" charset="77"/>
              <a:ea typeface="DIN Condensed Light" panose="020B0506040000020204" pitchFamily="34" charset="0"/>
            </a:endParaRPr>
          </a:p>
        </p:txBody>
      </p:sp>
    </p:spTree>
    <p:extLst>
      <p:ext uri="{BB962C8B-B14F-4D97-AF65-F5344CB8AC3E}">
        <p14:creationId xmlns:p14="http://schemas.microsoft.com/office/powerpoint/2010/main" val="149433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5E77719-8F3F-3B49-971A-6C128CC45FC8}"/>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988136" y="3101228"/>
            <a:ext cx="4416449" cy="889532"/>
          </a:xfrm>
          <a:prstGeom prst="rect">
            <a:avLst/>
          </a:prstGeom>
        </p:spPr>
      </p:pic>
      <p:pic>
        <p:nvPicPr>
          <p:cNvPr id="28" name="Picture 27">
            <a:extLst>
              <a:ext uri="{FF2B5EF4-FFF2-40B4-BE49-F238E27FC236}">
                <a16:creationId xmlns:a16="http://schemas.microsoft.com/office/drawing/2014/main" id="{0A4005EC-097A-FA45-A33B-65E0F88DA442}"/>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403655" y="3887368"/>
            <a:ext cx="4416449" cy="889532"/>
          </a:xfrm>
          <a:prstGeom prst="rect">
            <a:avLst/>
          </a:prstGeom>
        </p:spPr>
      </p:pic>
      <p:pic>
        <p:nvPicPr>
          <p:cNvPr id="29" name="Picture 28">
            <a:extLst>
              <a:ext uri="{FF2B5EF4-FFF2-40B4-BE49-F238E27FC236}">
                <a16:creationId xmlns:a16="http://schemas.microsoft.com/office/drawing/2014/main" id="{61EE6BE9-E647-7542-AB73-1FA268A3D621}"/>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9155802" y="2326880"/>
            <a:ext cx="4416449" cy="889532"/>
          </a:xfrm>
          <a:prstGeom prst="rect">
            <a:avLst/>
          </a:prstGeom>
        </p:spPr>
      </p:pic>
      <p:sp>
        <p:nvSpPr>
          <p:cNvPr id="31" name="Title 1">
            <a:extLst>
              <a:ext uri="{FF2B5EF4-FFF2-40B4-BE49-F238E27FC236}">
                <a16:creationId xmlns:a16="http://schemas.microsoft.com/office/drawing/2014/main" id="{5A053084-C6DD-3443-8351-F8038AFC0744}"/>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solidFill>
                  <a:schemeClr val="bg1"/>
                </a:solidFill>
                <a:latin typeface="F37 Bolton" pitchFamily="2" charset="77"/>
                <a:ea typeface="DIN Condensed Light" panose="020B0506040000020204" pitchFamily="34" charset="0"/>
              </a:rPr>
              <a:t>Contents</a:t>
            </a:r>
          </a:p>
        </p:txBody>
      </p:sp>
      <p:sp>
        <p:nvSpPr>
          <p:cNvPr id="32" name="Content Placeholder 4">
            <a:extLst>
              <a:ext uri="{FF2B5EF4-FFF2-40B4-BE49-F238E27FC236}">
                <a16:creationId xmlns:a16="http://schemas.microsoft.com/office/drawing/2014/main" id="{D605FBE8-320D-E844-BE9A-7F6C3FBE75BA}"/>
              </a:ext>
            </a:extLst>
          </p:cNvPr>
          <p:cNvSpPr txBox="1">
            <a:spLocks/>
          </p:cNvSpPr>
          <p:nvPr/>
        </p:nvSpPr>
        <p:spPr>
          <a:xfrm>
            <a:off x="1580120" y="2771645"/>
            <a:ext cx="9544553" cy="1771512"/>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2400" indent="-302400">
              <a:lnSpc>
                <a:spcPct val="110000"/>
              </a:lnSpc>
            </a:pPr>
            <a:r>
              <a:rPr lang="en-GB" sz="2000" dirty="0">
                <a:solidFill>
                  <a:schemeClr val="bg1"/>
                </a:solidFill>
                <a:latin typeface="F37 Bolton Light" panose="00000400000000000000" pitchFamily="50" charset="0"/>
              </a:rPr>
              <a:t>Onboarding Guide </a:t>
            </a:r>
          </a:p>
          <a:p>
            <a:pPr marL="302400" indent="-302400">
              <a:lnSpc>
                <a:spcPct val="110000"/>
              </a:lnSpc>
            </a:pPr>
            <a:r>
              <a:rPr lang="en-GB" sz="2000" dirty="0">
                <a:solidFill>
                  <a:schemeClr val="bg1"/>
                </a:solidFill>
                <a:latin typeface="F37 Bolton Light" panose="00000400000000000000" pitchFamily="50" charset="0"/>
              </a:rPr>
              <a:t>Guidance on creating Alerts</a:t>
            </a:r>
          </a:p>
          <a:p>
            <a:pPr marL="302400" indent="-302400">
              <a:lnSpc>
                <a:spcPct val="110000"/>
              </a:lnSpc>
            </a:pPr>
            <a:r>
              <a:rPr lang="en-GB" sz="2000" dirty="0">
                <a:solidFill>
                  <a:schemeClr val="bg1"/>
                </a:solidFill>
                <a:latin typeface="F37 Bolton Light" panose="00000400000000000000" pitchFamily="50" charset="0"/>
              </a:rPr>
              <a:t>Guidance on connecting to the Eventhub</a:t>
            </a:r>
          </a:p>
          <a:p>
            <a:pPr marL="302400" indent="-302400">
              <a:lnSpc>
                <a:spcPct val="110000"/>
              </a:lnSpc>
            </a:pPr>
            <a:r>
              <a:rPr lang="en-GB" sz="2000" dirty="0">
                <a:solidFill>
                  <a:schemeClr val="bg1"/>
                </a:solidFill>
                <a:latin typeface="F37 Bolton Light" panose="00000400000000000000" pitchFamily="50" charset="0"/>
              </a:rPr>
              <a:t>FAQs </a:t>
            </a:r>
          </a:p>
        </p:txBody>
      </p:sp>
      <p:pic>
        <p:nvPicPr>
          <p:cNvPr id="9" name="Picture 8">
            <a:extLst>
              <a:ext uri="{FF2B5EF4-FFF2-40B4-BE49-F238E27FC236}">
                <a16:creationId xmlns:a16="http://schemas.microsoft.com/office/drawing/2014/main" id="{8D41EAD7-EE72-1847-A9DE-1CA560788A7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266032" y="433233"/>
            <a:ext cx="3999065" cy="5991534"/>
          </a:xfrm>
          <a:prstGeom prst="rect">
            <a:avLst/>
          </a:prstGeom>
        </p:spPr>
      </p:pic>
      <p:pic>
        <p:nvPicPr>
          <p:cNvPr id="8" name="Picture 7">
            <a:extLst>
              <a:ext uri="{FF2B5EF4-FFF2-40B4-BE49-F238E27FC236}">
                <a16:creationId xmlns:a16="http://schemas.microsoft.com/office/drawing/2014/main" id="{0B5E51D0-90FF-B144-BD5F-0091A1D147D1}"/>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2930937" y="5086815"/>
            <a:ext cx="7372499" cy="889532"/>
          </a:xfrm>
          <a:prstGeom prst="rect">
            <a:avLst/>
          </a:prstGeom>
        </p:spPr>
      </p:pic>
    </p:spTree>
    <p:extLst>
      <p:ext uri="{BB962C8B-B14F-4D97-AF65-F5344CB8AC3E}">
        <p14:creationId xmlns:p14="http://schemas.microsoft.com/office/powerpoint/2010/main" val="334471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5E77719-8F3F-3B49-971A-6C128CC45FC8}"/>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954080" y="3101228"/>
            <a:ext cx="4416449" cy="889532"/>
          </a:xfrm>
          <a:prstGeom prst="rect">
            <a:avLst/>
          </a:prstGeom>
        </p:spPr>
      </p:pic>
      <p:pic>
        <p:nvPicPr>
          <p:cNvPr id="28" name="Picture 27">
            <a:extLst>
              <a:ext uri="{FF2B5EF4-FFF2-40B4-BE49-F238E27FC236}">
                <a16:creationId xmlns:a16="http://schemas.microsoft.com/office/drawing/2014/main" id="{0A4005EC-097A-FA45-A33B-65E0F88DA442}"/>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8109872" y="3887368"/>
            <a:ext cx="4416449" cy="889532"/>
          </a:xfrm>
          <a:prstGeom prst="rect">
            <a:avLst/>
          </a:prstGeom>
        </p:spPr>
      </p:pic>
      <p:pic>
        <p:nvPicPr>
          <p:cNvPr id="29" name="Picture 28">
            <a:extLst>
              <a:ext uri="{FF2B5EF4-FFF2-40B4-BE49-F238E27FC236}">
                <a16:creationId xmlns:a16="http://schemas.microsoft.com/office/drawing/2014/main" id="{61EE6BE9-E647-7542-AB73-1FA268A3D621}"/>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9155802" y="2326880"/>
            <a:ext cx="4416449" cy="889532"/>
          </a:xfrm>
          <a:prstGeom prst="rect">
            <a:avLst/>
          </a:prstGeom>
        </p:spPr>
      </p:pic>
      <p:pic>
        <p:nvPicPr>
          <p:cNvPr id="10" name="Picture 9">
            <a:extLst>
              <a:ext uri="{FF2B5EF4-FFF2-40B4-BE49-F238E27FC236}">
                <a16:creationId xmlns:a16="http://schemas.microsoft.com/office/drawing/2014/main" id="{BCCFE684-4C30-B644-919F-F87C2A01BE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729" y="947980"/>
            <a:ext cx="4111634" cy="5285180"/>
          </a:xfrm>
          <a:prstGeom prst="rect">
            <a:avLst/>
          </a:prstGeom>
        </p:spPr>
      </p:pic>
      <p:sp>
        <p:nvSpPr>
          <p:cNvPr id="11" name="Title 1">
            <a:extLst>
              <a:ext uri="{FF2B5EF4-FFF2-40B4-BE49-F238E27FC236}">
                <a16:creationId xmlns:a16="http://schemas.microsoft.com/office/drawing/2014/main" id="{07A11B67-6F84-4148-B391-5AC58872AD87}"/>
              </a:ext>
            </a:extLst>
          </p:cNvPr>
          <p:cNvSpPr txBox="1">
            <a:spLocks/>
          </p:cNvSpPr>
          <p:nvPr/>
        </p:nvSpPr>
        <p:spPr>
          <a:xfrm>
            <a:off x="1580120" y="3101227"/>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3600" b="0" dirty="0">
                <a:solidFill>
                  <a:schemeClr val="bg1"/>
                </a:solidFill>
                <a:latin typeface="F37 Bolton" pitchFamily="2" charset="77"/>
                <a:ea typeface="DIN Condensed Light" panose="020B0506040000020204" pitchFamily="34" charset="0"/>
              </a:rPr>
              <a:t>Onboarding guide</a:t>
            </a:r>
          </a:p>
        </p:txBody>
      </p:sp>
      <p:pic>
        <p:nvPicPr>
          <p:cNvPr id="12" name="Picture 11">
            <a:extLst>
              <a:ext uri="{FF2B5EF4-FFF2-40B4-BE49-F238E27FC236}">
                <a16:creationId xmlns:a16="http://schemas.microsoft.com/office/drawing/2014/main" id="{CEA4D698-0B3C-994F-B0CB-AB5683516D96}"/>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350795" y="5086815"/>
            <a:ext cx="7372499" cy="889532"/>
          </a:xfrm>
          <a:prstGeom prst="rect">
            <a:avLst/>
          </a:prstGeom>
        </p:spPr>
      </p:pic>
    </p:spTree>
    <p:extLst>
      <p:ext uri="{BB962C8B-B14F-4D97-AF65-F5344CB8AC3E}">
        <p14:creationId xmlns:p14="http://schemas.microsoft.com/office/powerpoint/2010/main" val="409606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Subscribe to Flight Info Alert Product </a:t>
            </a:r>
          </a:p>
        </p:txBody>
      </p:sp>
      <p:sp>
        <p:nvSpPr>
          <p:cNvPr id="10" name="Content Placeholder 4">
            <a:extLst>
              <a:ext uri="{FF2B5EF4-FFF2-40B4-BE49-F238E27FC236}">
                <a16:creationId xmlns:a16="http://schemas.microsoft.com/office/drawing/2014/main" id="{463DAD44-31CF-DC4E-88D5-E762FF0F16CB}"/>
              </a:ext>
            </a:extLst>
          </p:cNvPr>
          <p:cNvSpPr txBox="1">
            <a:spLocks/>
          </p:cNvSpPr>
          <p:nvPr/>
        </p:nvSpPr>
        <p:spPr>
          <a:xfrm>
            <a:off x="770810" y="1691826"/>
            <a:ext cx="3691859" cy="1222095"/>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2"/>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2"/>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2"/>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spcBef>
                <a:spcPts val="0"/>
              </a:spcBef>
              <a:buNone/>
            </a:pPr>
            <a:r>
              <a:rPr lang="en-GB" sz="2000" b="1" dirty="0">
                <a:latin typeface="F37 Bolton Bold" pitchFamily="2" charset="77"/>
              </a:rPr>
              <a:t>Pre-requisite</a:t>
            </a:r>
            <a:br>
              <a:rPr lang="en-GB" sz="2000" b="1" dirty="0">
                <a:latin typeface="F37 Bolton Bold" pitchFamily="2" charset="77"/>
              </a:rPr>
            </a:br>
            <a:br>
              <a:rPr lang="en-GB" sz="1100" b="1" dirty="0">
                <a:latin typeface="F37 Bolton Bold" pitchFamily="2" charset="77"/>
              </a:rPr>
            </a:br>
            <a:r>
              <a:rPr lang="en-GB" sz="1600" dirty="0">
                <a:solidFill>
                  <a:prstClr val="black"/>
                </a:solidFill>
                <a:latin typeface="F37 Bolton Light" panose="00000400000000000000" pitchFamily="50" charset="0"/>
                <a:cs typeface="+mn-cs"/>
              </a:rPr>
              <a:t>You will need an OAG Developer Portal account by going to Home – OAG Developer Portal. Also, you can read about the Flight Info Alerts product.</a:t>
            </a:r>
            <a:endParaRPr lang="en-GB" sz="2000" b="1" dirty="0">
              <a:latin typeface="F37 Bolton Bold" pitchFamily="2" charset="77"/>
            </a:endParaRPr>
          </a:p>
        </p:txBody>
      </p:sp>
      <p:sp>
        <p:nvSpPr>
          <p:cNvPr id="16" name="Content Placeholder 4">
            <a:extLst>
              <a:ext uri="{FF2B5EF4-FFF2-40B4-BE49-F238E27FC236}">
                <a16:creationId xmlns:a16="http://schemas.microsoft.com/office/drawing/2014/main" id="{518CEA79-5743-2842-9621-8B3F65D4311D}"/>
              </a:ext>
            </a:extLst>
          </p:cNvPr>
          <p:cNvSpPr txBox="1">
            <a:spLocks/>
          </p:cNvSpPr>
          <p:nvPr/>
        </p:nvSpPr>
        <p:spPr>
          <a:xfrm>
            <a:off x="755314" y="3636583"/>
            <a:ext cx="3084596" cy="1870919"/>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2"/>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2"/>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2"/>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one </a:t>
            </a:r>
            <a:br>
              <a:rPr lang="en-GB" sz="2000" b="1" dirty="0">
                <a:latin typeface="F37 Bolton Bold" pitchFamily="2" charset="77"/>
              </a:rPr>
            </a:br>
            <a:br>
              <a:rPr lang="en-GB" sz="1100" b="1" dirty="0">
                <a:latin typeface="F37 Bolton Bold" pitchFamily="2" charset="77"/>
              </a:rPr>
            </a:br>
            <a:r>
              <a:rPr lang="en-GB" sz="1600" dirty="0">
                <a:latin typeface="F37 Bolton Light" panose="00000400000000000000" pitchFamily="50" charset="0"/>
              </a:rPr>
              <a:t>On the home page you could either; select “products” from the top right menu or scroll down to “Our APIs” and select “Try it out”. </a:t>
            </a:r>
          </a:p>
          <a:p>
            <a:pPr marL="0" indent="0">
              <a:lnSpc>
                <a:spcPct val="110000"/>
              </a:lnSpc>
              <a:buNone/>
            </a:pPr>
            <a:endParaRPr lang="en-GB" sz="1600" dirty="0">
              <a:latin typeface="F37 Bolton Light" panose="00000400000000000000" pitchFamily="50" charset="0"/>
            </a:endParaRPr>
          </a:p>
        </p:txBody>
      </p:sp>
      <p:pic>
        <p:nvPicPr>
          <p:cNvPr id="14" name="Picture 13">
            <a:extLst>
              <a:ext uri="{FF2B5EF4-FFF2-40B4-BE49-F238E27FC236}">
                <a16:creationId xmlns:a16="http://schemas.microsoft.com/office/drawing/2014/main" id="{84AF3ACF-28EF-804F-9A2A-DEF13AE968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14273" y="2021363"/>
            <a:ext cx="5364271" cy="3486139"/>
          </a:xfrm>
          <a:prstGeom prst="rect">
            <a:avLst/>
          </a:prstGeom>
        </p:spPr>
      </p:pic>
      <p:pic>
        <p:nvPicPr>
          <p:cNvPr id="12" name="Picture 11">
            <a:extLst>
              <a:ext uri="{FF2B5EF4-FFF2-40B4-BE49-F238E27FC236}">
                <a16:creationId xmlns:a16="http://schemas.microsoft.com/office/drawing/2014/main" id="{DCFBA3BA-0B23-DE45-A147-8461432DC75B}"/>
              </a:ext>
            </a:extLst>
          </p:cNvPr>
          <p:cNvPicPr>
            <a:picLocks noChangeAspect="1"/>
          </p:cNvPicPr>
          <p:nvPr/>
        </p:nvPicPr>
        <p:blipFill>
          <a:blip r:embed="rId4"/>
          <a:stretch>
            <a:fillRect/>
          </a:stretch>
        </p:blipFill>
        <p:spPr>
          <a:xfrm>
            <a:off x="3595608" y="1784591"/>
            <a:ext cx="8522010" cy="4761983"/>
          </a:xfrm>
          <a:prstGeom prst="rect">
            <a:avLst/>
          </a:prstGeom>
        </p:spPr>
      </p:pic>
      <p:sp>
        <p:nvSpPr>
          <p:cNvPr id="15" name="Oval 14">
            <a:extLst>
              <a:ext uri="{FF2B5EF4-FFF2-40B4-BE49-F238E27FC236}">
                <a16:creationId xmlns:a16="http://schemas.microsoft.com/office/drawing/2014/main" id="{5AC00692-C993-7F47-9B7C-AC2B59B399D9}"/>
              </a:ext>
            </a:extLst>
          </p:cNvPr>
          <p:cNvSpPr/>
          <p:nvPr/>
        </p:nvSpPr>
        <p:spPr>
          <a:xfrm>
            <a:off x="9389326" y="1873800"/>
            <a:ext cx="549731" cy="5497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7A88333-05C0-174F-AA82-262931593982}"/>
              </a:ext>
            </a:extLst>
          </p:cNvPr>
          <p:cNvSpPr/>
          <p:nvPr/>
        </p:nvSpPr>
        <p:spPr>
          <a:xfrm>
            <a:off x="755313" y="3715771"/>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Subscribe to Flight Info Alert Product </a:t>
            </a:r>
          </a:p>
        </p:txBody>
      </p:sp>
      <p:pic>
        <p:nvPicPr>
          <p:cNvPr id="14" name="Picture 13">
            <a:extLst>
              <a:ext uri="{FF2B5EF4-FFF2-40B4-BE49-F238E27FC236}">
                <a16:creationId xmlns:a16="http://schemas.microsoft.com/office/drawing/2014/main" id="{84AF3ACF-28EF-804F-9A2A-DEF13AE968A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246547" y="2108253"/>
            <a:ext cx="5338978" cy="3469702"/>
          </a:xfrm>
          <a:prstGeom prst="rect">
            <a:avLst/>
          </a:prstGeom>
        </p:spPr>
      </p:pic>
      <p:grpSp>
        <p:nvGrpSpPr>
          <p:cNvPr id="2" name="Group 1">
            <a:extLst>
              <a:ext uri="{FF2B5EF4-FFF2-40B4-BE49-F238E27FC236}">
                <a16:creationId xmlns:a16="http://schemas.microsoft.com/office/drawing/2014/main" id="{8B86AED3-EBB9-8E44-BF66-E8DBF3FF4CBE}"/>
              </a:ext>
            </a:extLst>
          </p:cNvPr>
          <p:cNvGrpSpPr/>
          <p:nvPr/>
        </p:nvGrpSpPr>
        <p:grpSpPr>
          <a:xfrm>
            <a:off x="755313" y="1691826"/>
            <a:ext cx="2840295" cy="1222095"/>
            <a:chOff x="755313" y="3636583"/>
            <a:chExt cx="2840295" cy="1222095"/>
          </a:xfrm>
        </p:grpSpPr>
        <p:sp>
          <p:nvSpPr>
            <p:cNvPr id="16" name="Content Placeholder 4">
              <a:extLst>
                <a:ext uri="{FF2B5EF4-FFF2-40B4-BE49-F238E27FC236}">
                  <a16:creationId xmlns:a16="http://schemas.microsoft.com/office/drawing/2014/main" id="{518CEA79-5743-2842-9621-8B3F65D4311D}"/>
                </a:ext>
              </a:extLst>
            </p:cNvPr>
            <p:cNvSpPr txBox="1">
              <a:spLocks/>
            </p:cNvSpPr>
            <p:nvPr/>
          </p:nvSpPr>
          <p:spPr>
            <a:xfrm>
              <a:off x="755314" y="3636583"/>
              <a:ext cx="2840294" cy="1222095"/>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two </a:t>
              </a:r>
              <a:br>
                <a:rPr lang="en-GB" sz="2000" b="1" dirty="0">
                  <a:latin typeface="F37 Bolton Bold" pitchFamily="2" charset="77"/>
                </a:rPr>
              </a:br>
              <a:br>
                <a:rPr lang="en-GB" sz="1100" b="1" dirty="0">
                  <a:latin typeface="F37 Bolton Bold" pitchFamily="2" charset="77"/>
                </a:rPr>
              </a:br>
              <a:r>
                <a:rPr lang="en-GB" sz="1600" dirty="0">
                  <a:latin typeface="F37 Bolton Light" panose="00000400000000000000" pitchFamily="50" charset="0"/>
                </a:rPr>
                <a:t>Select “Flight Info Alerts” </a:t>
              </a:r>
              <a:br>
                <a:rPr lang="en-GB" sz="1600" dirty="0">
                  <a:latin typeface="F37 Bolton Light" panose="00000400000000000000" pitchFamily="50" charset="0"/>
                </a:rPr>
              </a:br>
              <a:r>
                <a:rPr lang="en-GB" sz="1600" dirty="0">
                  <a:latin typeface="F37 Bolton Light" panose="00000400000000000000" pitchFamily="50" charset="0"/>
                </a:rPr>
                <a:t>on the product page.</a:t>
              </a:r>
            </a:p>
            <a:p>
              <a:pPr marL="0" indent="0">
                <a:lnSpc>
                  <a:spcPct val="110000"/>
                </a:lnSpc>
                <a:buNone/>
              </a:pPr>
              <a:endParaRPr lang="en-GB" sz="1600" dirty="0">
                <a:latin typeface="F37 Bolton Light" panose="00000400000000000000" pitchFamily="50" charset="0"/>
              </a:endParaRPr>
            </a:p>
          </p:txBody>
        </p:sp>
        <p:sp>
          <p:nvSpPr>
            <p:cNvPr id="24" name="Oval 23">
              <a:extLst>
                <a:ext uri="{FF2B5EF4-FFF2-40B4-BE49-F238E27FC236}">
                  <a16:creationId xmlns:a16="http://schemas.microsoft.com/office/drawing/2014/main" id="{C7A88333-05C0-174F-AA82-262931593982}"/>
                </a:ext>
              </a:extLst>
            </p:cNvPr>
            <p:cNvSpPr/>
            <p:nvPr/>
          </p:nvSpPr>
          <p:spPr>
            <a:xfrm>
              <a:off x="755313" y="3715771"/>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7A2360A8-CEEB-D948-92CA-FEADFCC442B2}"/>
              </a:ext>
            </a:extLst>
          </p:cNvPr>
          <p:cNvPicPr>
            <a:picLocks noChangeAspect="1"/>
          </p:cNvPicPr>
          <p:nvPr/>
        </p:nvPicPr>
        <p:blipFill>
          <a:blip r:embed="rId4"/>
          <a:stretch>
            <a:fillRect/>
          </a:stretch>
        </p:blipFill>
        <p:spPr>
          <a:xfrm>
            <a:off x="3595608" y="1784591"/>
            <a:ext cx="8522010" cy="4761983"/>
          </a:xfrm>
          <a:prstGeom prst="rect">
            <a:avLst/>
          </a:prstGeom>
        </p:spPr>
      </p:pic>
      <p:sp>
        <p:nvSpPr>
          <p:cNvPr id="13" name="TextBox 12">
            <a:extLst>
              <a:ext uri="{FF2B5EF4-FFF2-40B4-BE49-F238E27FC236}">
                <a16:creationId xmlns:a16="http://schemas.microsoft.com/office/drawing/2014/main" id="{BE790624-AEB7-7D49-8A10-B792A6F94E26}"/>
              </a:ext>
            </a:extLst>
          </p:cNvPr>
          <p:cNvSpPr txBox="1"/>
          <p:nvPr/>
        </p:nvSpPr>
        <p:spPr>
          <a:xfrm>
            <a:off x="5745851" y="4585794"/>
            <a:ext cx="873957" cy="169277"/>
          </a:xfrm>
          <a:prstGeom prst="rect">
            <a:avLst/>
          </a:prstGeom>
          <a:noFill/>
        </p:spPr>
        <p:txBody>
          <a:bodyPr wrap="none" rtlCol="0">
            <a:spAutoFit/>
          </a:bodyPr>
          <a:lstStyle/>
          <a:p>
            <a:r>
              <a:rPr lang="en-US" sz="500" dirty="0">
                <a:solidFill>
                  <a:schemeClr val="tx2">
                    <a:lumMod val="60000"/>
                    <a:lumOff val="40000"/>
                  </a:schemeClr>
                </a:solidFill>
                <a:latin typeface="+mj-lt"/>
                <a:cs typeface="Times New Roman" panose="02020603050405020304" pitchFamily="18" charset="0"/>
              </a:rPr>
              <a:t>Flight Info Alerts (Preview)</a:t>
            </a:r>
          </a:p>
        </p:txBody>
      </p:sp>
      <p:sp>
        <p:nvSpPr>
          <p:cNvPr id="17" name="TextBox 16">
            <a:extLst>
              <a:ext uri="{FF2B5EF4-FFF2-40B4-BE49-F238E27FC236}">
                <a16:creationId xmlns:a16="http://schemas.microsoft.com/office/drawing/2014/main" id="{0D7CEDCA-F007-4240-B4EC-537A97905C55}"/>
              </a:ext>
            </a:extLst>
          </p:cNvPr>
          <p:cNvSpPr txBox="1"/>
          <p:nvPr/>
        </p:nvSpPr>
        <p:spPr>
          <a:xfrm>
            <a:off x="7507701" y="4585794"/>
            <a:ext cx="2338223" cy="230832"/>
          </a:xfrm>
          <a:prstGeom prst="rect">
            <a:avLst/>
          </a:prstGeom>
          <a:noFill/>
        </p:spPr>
        <p:txBody>
          <a:bodyPr wrap="square" rtlCol="0">
            <a:spAutoFit/>
          </a:bodyPr>
          <a:lstStyle/>
          <a:p>
            <a:pPr marL="0" marR="0">
              <a:spcBef>
                <a:spcPts val="0"/>
              </a:spcBef>
              <a:spcAft>
                <a:spcPts val="0"/>
              </a:spcAft>
            </a:pPr>
            <a:r>
              <a:rPr lang="en-US" sz="45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enables customers to access near real-time change events in the full spectrum of schedules data that OAG holds without needing an API lookup</a:t>
            </a:r>
            <a:endParaRPr lang="en-US" sz="45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349297C-8B92-6040-AC5F-F2D4251B6B0B}"/>
              </a:ext>
            </a:extLst>
          </p:cNvPr>
          <p:cNvCxnSpPr/>
          <p:nvPr/>
        </p:nvCxnSpPr>
        <p:spPr>
          <a:xfrm>
            <a:off x="5805112" y="4578206"/>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FE208CE-4898-3146-BEFB-3CCB11D522DF}"/>
              </a:ext>
            </a:extLst>
          </p:cNvPr>
          <p:cNvSpPr/>
          <p:nvPr/>
        </p:nvSpPr>
        <p:spPr>
          <a:xfrm>
            <a:off x="5745758" y="4261512"/>
            <a:ext cx="834931" cy="834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740966B-D7C0-984E-AF05-3A5AAD73C8ED}"/>
              </a:ext>
            </a:extLst>
          </p:cNvPr>
          <p:cNvSpPr/>
          <p:nvPr/>
        </p:nvSpPr>
        <p:spPr>
          <a:xfrm>
            <a:off x="5815174" y="2698679"/>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AC3B7BB-0597-0242-998B-2EC028FE0E49}"/>
              </a:ext>
            </a:extLst>
          </p:cNvPr>
          <p:cNvSpPr/>
          <p:nvPr/>
        </p:nvSpPr>
        <p:spPr>
          <a:xfrm>
            <a:off x="5782444" y="2767931"/>
            <a:ext cx="2775683" cy="286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3ED486F-63D0-774A-8DF7-B3AB88513AF2}"/>
              </a:ext>
            </a:extLst>
          </p:cNvPr>
          <p:cNvSpPr txBox="1"/>
          <p:nvPr/>
        </p:nvSpPr>
        <p:spPr>
          <a:xfrm>
            <a:off x="5712245" y="2730911"/>
            <a:ext cx="1149264" cy="230832"/>
          </a:xfrm>
          <a:prstGeom prst="rect">
            <a:avLst/>
          </a:prstGeom>
          <a:noFill/>
        </p:spPr>
        <p:txBody>
          <a:bodyPr wrap="square" rtlCol="0">
            <a:spAutoFit/>
          </a:bodyPr>
          <a:lstStyle/>
          <a:p>
            <a:pPr marL="0" marR="0">
              <a:spcBef>
                <a:spcPts val="0"/>
              </a:spcBef>
              <a:spcAft>
                <a:spcPts val="0"/>
              </a:spcAft>
            </a:pPr>
            <a:r>
              <a:rPr lang="en-US" sz="9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Products</a:t>
            </a:r>
            <a:endParaRPr lang="en-US" sz="9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25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Subscribe to Flight Info Alert Product </a:t>
            </a:r>
          </a:p>
        </p:txBody>
      </p:sp>
      <p:pic>
        <p:nvPicPr>
          <p:cNvPr id="14" name="Picture 13">
            <a:extLst>
              <a:ext uri="{FF2B5EF4-FFF2-40B4-BE49-F238E27FC236}">
                <a16:creationId xmlns:a16="http://schemas.microsoft.com/office/drawing/2014/main" id="{84AF3ACF-28EF-804F-9A2A-DEF13AE968A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46547" y="2108253"/>
            <a:ext cx="5338978" cy="438866"/>
          </a:xfrm>
          <a:prstGeom prst="rect">
            <a:avLst/>
          </a:prstGeom>
        </p:spPr>
      </p:pic>
      <p:grpSp>
        <p:nvGrpSpPr>
          <p:cNvPr id="2" name="Group 1">
            <a:extLst>
              <a:ext uri="{FF2B5EF4-FFF2-40B4-BE49-F238E27FC236}">
                <a16:creationId xmlns:a16="http://schemas.microsoft.com/office/drawing/2014/main" id="{8B86AED3-EBB9-8E44-BF66-E8DBF3FF4CBE}"/>
              </a:ext>
            </a:extLst>
          </p:cNvPr>
          <p:cNvGrpSpPr/>
          <p:nvPr/>
        </p:nvGrpSpPr>
        <p:grpSpPr>
          <a:xfrm>
            <a:off x="755313" y="1691826"/>
            <a:ext cx="2974857" cy="1222095"/>
            <a:chOff x="755313" y="3636583"/>
            <a:chExt cx="2974857" cy="1222095"/>
          </a:xfrm>
        </p:grpSpPr>
        <p:sp>
          <p:nvSpPr>
            <p:cNvPr id="16" name="Content Placeholder 4">
              <a:extLst>
                <a:ext uri="{FF2B5EF4-FFF2-40B4-BE49-F238E27FC236}">
                  <a16:creationId xmlns:a16="http://schemas.microsoft.com/office/drawing/2014/main" id="{518CEA79-5743-2842-9621-8B3F65D4311D}"/>
                </a:ext>
              </a:extLst>
            </p:cNvPr>
            <p:cNvSpPr txBox="1">
              <a:spLocks/>
            </p:cNvSpPr>
            <p:nvPr/>
          </p:nvSpPr>
          <p:spPr>
            <a:xfrm>
              <a:off x="755313" y="3636583"/>
              <a:ext cx="2974857" cy="1222095"/>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three </a:t>
              </a:r>
              <a:br>
                <a:rPr lang="en-GB" sz="2000" b="1" dirty="0">
                  <a:latin typeface="F37 Bolton Bold" pitchFamily="2" charset="77"/>
                </a:rPr>
              </a:br>
              <a:br>
                <a:rPr lang="en-GB" sz="1100" b="1" dirty="0">
                  <a:latin typeface="F37 Bolton Bold" pitchFamily="2" charset="77"/>
                </a:rPr>
              </a:br>
              <a:r>
                <a:rPr lang="en-GB" sz="1600" dirty="0">
                  <a:latin typeface="F37 Bolton Light" panose="00000400000000000000" pitchFamily="50" charset="0"/>
                </a:rPr>
                <a:t>Click the “Subscribe” button to subscribe to Flight Info Alert.</a:t>
              </a:r>
            </a:p>
            <a:p>
              <a:pPr marL="0" indent="0">
                <a:lnSpc>
                  <a:spcPct val="110000"/>
                </a:lnSpc>
                <a:buNone/>
              </a:pPr>
              <a:endParaRPr lang="en-GB" sz="1600" dirty="0">
                <a:latin typeface="F37 Bolton Light" panose="00000400000000000000" pitchFamily="50" charset="0"/>
              </a:endParaRPr>
            </a:p>
          </p:txBody>
        </p:sp>
        <p:sp>
          <p:nvSpPr>
            <p:cNvPr id="24" name="Oval 23">
              <a:extLst>
                <a:ext uri="{FF2B5EF4-FFF2-40B4-BE49-F238E27FC236}">
                  <a16:creationId xmlns:a16="http://schemas.microsoft.com/office/drawing/2014/main" id="{C7A88333-05C0-174F-AA82-262931593982}"/>
                </a:ext>
              </a:extLst>
            </p:cNvPr>
            <p:cNvSpPr/>
            <p:nvPr/>
          </p:nvSpPr>
          <p:spPr>
            <a:xfrm>
              <a:off x="755313" y="3715771"/>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BE790624-AEB7-7D49-8A10-B792A6F94E26}"/>
              </a:ext>
            </a:extLst>
          </p:cNvPr>
          <p:cNvSpPr txBox="1"/>
          <p:nvPr/>
        </p:nvSpPr>
        <p:spPr>
          <a:xfrm>
            <a:off x="5745851" y="4585794"/>
            <a:ext cx="625492" cy="169277"/>
          </a:xfrm>
          <a:prstGeom prst="rect">
            <a:avLst/>
          </a:prstGeom>
          <a:noFill/>
        </p:spPr>
        <p:txBody>
          <a:bodyPr wrap="none" rtlCol="0">
            <a:spAutoFit/>
          </a:bodyPr>
          <a:lstStyle/>
          <a:p>
            <a:r>
              <a:rPr lang="en-US" sz="500" dirty="0">
                <a:solidFill>
                  <a:schemeClr val="tx2">
                    <a:lumMod val="60000"/>
                    <a:lumOff val="40000"/>
                  </a:schemeClr>
                </a:solidFill>
                <a:latin typeface="+mj-lt"/>
                <a:cs typeface="Times New Roman" panose="02020603050405020304" pitchFamily="18" charset="0"/>
              </a:rPr>
              <a:t>Flight Info Alerts </a:t>
            </a:r>
          </a:p>
        </p:txBody>
      </p:sp>
      <p:sp>
        <p:nvSpPr>
          <p:cNvPr id="17" name="TextBox 16">
            <a:extLst>
              <a:ext uri="{FF2B5EF4-FFF2-40B4-BE49-F238E27FC236}">
                <a16:creationId xmlns:a16="http://schemas.microsoft.com/office/drawing/2014/main" id="{0D7CEDCA-F007-4240-B4EC-537A97905C55}"/>
              </a:ext>
            </a:extLst>
          </p:cNvPr>
          <p:cNvSpPr txBox="1"/>
          <p:nvPr/>
        </p:nvSpPr>
        <p:spPr>
          <a:xfrm>
            <a:off x="7507701" y="4585794"/>
            <a:ext cx="2338223" cy="230832"/>
          </a:xfrm>
          <a:prstGeom prst="rect">
            <a:avLst/>
          </a:prstGeom>
          <a:noFill/>
        </p:spPr>
        <p:txBody>
          <a:bodyPr wrap="square" rtlCol="0">
            <a:spAutoFit/>
          </a:bodyPr>
          <a:lstStyle/>
          <a:p>
            <a:pPr marL="0" marR="0">
              <a:spcBef>
                <a:spcPts val="0"/>
              </a:spcBef>
              <a:spcAft>
                <a:spcPts val="0"/>
              </a:spcAft>
            </a:pPr>
            <a:r>
              <a:rPr lang="en-US" sz="45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enables customers to receive alerts on flight schedules changes in near real-time according to their configured parameters and preferred frequency.  </a:t>
            </a:r>
            <a:endParaRPr lang="en-US" sz="45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349297C-8B92-6040-AC5F-F2D4251B6B0B}"/>
              </a:ext>
            </a:extLst>
          </p:cNvPr>
          <p:cNvCxnSpPr/>
          <p:nvPr/>
        </p:nvCxnSpPr>
        <p:spPr>
          <a:xfrm>
            <a:off x="5805112" y="4578206"/>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C5B80D8-DC0C-2047-A774-797CEEC0F6E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23256" y="2648858"/>
            <a:ext cx="5375263" cy="3580679"/>
          </a:xfrm>
          <a:prstGeom prst="rect">
            <a:avLst/>
          </a:prstGeom>
        </p:spPr>
      </p:pic>
      <p:sp>
        <p:nvSpPr>
          <p:cNvPr id="26" name="Rectangle 25">
            <a:extLst>
              <a:ext uri="{FF2B5EF4-FFF2-40B4-BE49-F238E27FC236}">
                <a16:creationId xmlns:a16="http://schemas.microsoft.com/office/drawing/2014/main" id="{C071523C-7F21-5948-871E-2E6D3696946E}"/>
              </a:ext>
            </a:extLst>
          </p:cNvPr>
          <p:cNvSpPr/>
          <p:nvPr/>
        </p:nvSpPr>
        <p:spPr>
          <a:xfrm>
            <a:off x="5815174" y="2698679"/>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2E872D4-6419-CA42-A186-63E8AEF59D1B}"/>
              </a:ext>
            </a:extLst>
          </p:cNvPr>
          <p:cNvSpPr/>
          <p:nvPr/>
        </p:nvSpPr>
        <p:spPr>
          <a:xfrm>
            <a:off x="5782444" y="2767931"/>
            <a:ext cx="2775683" cy="39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526E407-0CD7-8643-8D5D-D8FF99AD49F5}"/>
              </a:ext>
            </a:extLst>
          </p:cNvPr>
          <p:cNvSpPr/>
          <p:nvPr/>
        </p:nvSpPr>
        <p:spPr>
          <a:xfrm>
            <a:off x="5782444" y="4788372"/>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75BF816-3170-EB44-A636-7F92DEC636DC}"/>
              </a:ext>
            </a:extLst>
          </p:cNvPr>
          <p:cNvSpPr/>
          <p:nvPr/>
        </p:nvSpPr>
        <p:spPr>
          <a:xfrm>
            <a:off x="5782444" y="5094997"/>
            <a:ext cx="4286907" cy="31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6AB84275-4DBE-694A-ABFB-2B0E51206DC3}"/>
              </a:ext>
            </a:extLst>
          </p:cNvPr>
          <p:cNvSpPr txBox="1"/>
          <p:nvPr/>
        </p:nvSpPr>
        <p:spPr>
          <a:xfrm>
            <a:off x="5758319" y="4804607"/>
            <a:ext cx="1050288" cy="169277"/>
          </a:xfrm>
          <a:prstGeom prst="rect">
            <a:avLst/>
          </a:prstGeom>
          <a:noFill/>
        </p:spPr>
        <p:txBody>
          <a:bodyPr wrap="none" rtlCol="0">
            <a:spAutoFit/>
          </a:bodyPr>
          <a:lstStyle/>
          <a:p>
            <a:r>
              <a:rPr lang="en-US" sz="500" dirty="0">
                <a:solidFill>
                  <a:schemeClr val="tx2">
                    <a:lumMod val="60000"/>
                    <a:lumOff val="40000"/>
                  </a:schemeClr>
                </a:solidFill>
                <a:latin typeface="+mj-lt"/>
                <a:cs typeface="Times New Roman" panose="02020603050405020304" pitchFamily="18" charset="0"/>
              </a:rPr>
              <a:t>Complete Flight Info Alert profile </a:t>
            </a:r>
          </a:p>
        </p:txBody>
      </p:sp>
      <p:sp>
        <p:nvSpPr>
          <p:cNvPr id="33" name="TextBox 32">
            <a:extLst>
              <a:ext uri="{FF2B5EF4-FFF2-40B4-BE49-F238E27FC236}">
                <a16:creationId xmlns:a16="http://schemas.microsoft.com/office/drawing/2014/main" id="{EF5111A9-5759-F04E-9DD3-65A83636E7DB}"/>
              </a:ext>
            </a:extLst>
          </p:cNvPr>
          <p:cNvSpPr txBox="1"/>
          <p:nvPr/>
        </p:nvSpPr>
        <p:spPr>
          <a:xfrm>
            <a:off x="7520169" y="4804607"/>
            <a:ext cx="2338223" cy="230832"/>
          </a:xfrm>
          <a:prstGeom prst="rect">
            <a:avLst/>
          </a:prstGeom>
          <a:noFill/>
        </p:spPr>
        <p:txBody>
          <a:bodyPr wrap="square" rtlCol="0">
            <a:spAutoFit/>
          </a:bodyPr>
          <a:lstStyle/>
          <a:p>
            <a:r>
              <a:rPr lang="en-US" sz="45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rPr>
              <a:t>Enables the customer to setup the Flight Info Alert profile to receive a </a:t>
            </a:r>
            <a:br>
              <a:rPr lang="en-US" sz="45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rPr>
            </a:br>
            <a:r>
              <a:rPr lang="en-US" sz="45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rPr>
              <a:t>customer ID and access key to collect the alerts. </a:t>
            </a:r>
          </a:p>
        </p:txBody>
      </p:sp>
      <p:sp>
        <p:nvSpPr>
          <p:cNvPr id="34" name="TextBox 33">
            <a:extLst>
              <a:ext uri="{FF2B5EF4-FFF2-40B4-BE49-F238E27FC236}">
                <a16:creationId xmlns:a16="http://schemas.microsoft.com/office/drawing/2014/main" id="{56AC38CF-812D-694E-A995-67FBFDD2A259}"/>
              </a:ext>
            </a:extLst>
          </p:cNvPr>
          <p:cNvSpPr txBox="1"/>
          <p:nvPr/>
        </p:nvSpPr>
        <p:spPr>
          <a:xfrm>
            <a:off x="5758319" y="5119305"/>
            <a:ext cx="497252" cy="169277"/>
          </a:xfrm>
          <a:prstGeom prst="rect">
            <a:avLst/>
          </a:prstGeom>
          <a:noFill/>
        </p:spPr>
        <p:txBody>
          <a:bodyPr wrap="none" rtlCol="0">
            <a:spAutoFit/>
          </a:bodyPr>
          <a:lstStyle/>
          <a:p>
            <a:r>
              <a:rPr lang="en-US" sz="500" dirty="0">
                <a:solidFill>
                  <a:schemeClr val="tx2">
                    <a:lumMod val="60000"/>
                    <a:lumOff val="40000"/>
                  </a:schemeClr>
                </a:solidFill>
                <a:latin typeface="+mj-lt"/>
                <a:cs typeface="Times New Roman" panose="02020603050405020304" pitchFamily="18" charset="0"/>
              </a:rPr>
              <a:t>Create Alert</a:t>
            </a:r>
          </a:p>
        </p:txBody>
      </p:sp>
      <p:sp>
        <p:nvSpPr>
          <p:cNvPr id="35" name="TextBox 34">
            <a:extLst>
              <a:ext uri="{FF2B5EF4-FFF2-40B4-BE49-F238E27FC236}">
                <a16:creationId xmlns:a16="http://schemas.microsoft.com/office/drawing/2014/main" id="{EE31D3C9-439B-4249-9179-976A780A6722}"/>
              </a:ext>
            </a:extLst>
          </p:cNvPr>
          <p:cNvSpPr txBox="1"/>
          <p:nvPr/>
        </p:nvSpPr>
        <p:spPr>
          <a:xfrm>
            <a:off x="7520169" y="5119305"/>
            <a:ext cx="2338223" cy="230832"/>
          </a:xfrm>
          <a:prstGeom prst="rect">
            <a:avLst/>
          </a:prstGeom>
          <a:noFill/>
        </p:spPr>
        <p:txBody>
          <a:bodyPr wrap="square" rtlCol="0">
            <a:spAutoFit/>
          </a:bodyPr>
          <a:lstStyle/>
          <a:p>
            <a:r>
              <a:rPr lang="en-US" sz="45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rPr>
              <a:t>Enables the customer to create or configure alerts by specifying alert parameters </a:t>
            </a:r>
          </a:p>
          <a:p>
            <a:endParaRPr lang="en-US" sz="45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3DE7157A-F337-D142-8F49-BF0FDFB5C58A}"/>
              </a:ext>
            </a:extLst>
          </p:cNvPr>
          <p:cNvSpPr/>
          <p:nvPr/>
        </p:nvSpPr>
        <p:spPr>
          <a:xfrm>
            <a:off x="5782444" y="3622610"/>
            <a:ext cx="697719" cy="6977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A9FF467C-7AD9-E54E-9AC8-4AB2502FC616}"/>
              </a:ext>
            </a:extLst>
          </p:cNvPr>
          <p:cNvPicPr>
            <a:picLocks noChangeAspect="1"/>
          </p:cNvPicPr>
          <p:nvPr/>
        </p:nvPicPr>
        <p:blipFill>
          <a:blip r:embed="rId5"/>
          <a:stretch>
            <a:fillRect/>
          </a:stretch>
        </p:blipFill>
        <p:spPr>
          <a:xfrm>
            <a:off x="3588351" y="1773292"/>
            <a:ext cx="8522010" cy="4761983"/>
          </a:xfrm>
          <a:prstGeom prst="rect">
            <a:avLst/>
          </a:prstGeom>
        </p:spPr>
      </p:pic>
      <p:sp>
        <p:nvSpPr>
          <p:cNvPr id="27" name="TextBox 26">
            <a:extLst>
              <a:ext uri="{FF2B5EF4-FFF2-40B4-BE49-F238E27FC236}">
                <a16:creationId xmlns:a16="http://schemas.microsoft.com/office/drawing/2014/main" id="{988E32AA-8BC6-6147-8E9A-120E5FFCB2B8}"/>
              </a:ext>
            </a:extLst>
          </p:cNvPr>
          <p:cNvSpPr txBox="1"/>
          <p:nvPr/>
        </p:nvSpPr>
        <p:spPr>
          <a:xfrm>
            <a:off x="5712245" y="2730911"/>
            <a:ext cx="1795456" cy="230832"/>
          </a:xfrm>
          <a:prstGeom prst="rect">
            <a:avLst/>
          </a:prstGeom>
          <a:noFill/>
        </p:spPr>
        <p:txBody>
          <a:bodyPr wrap="square" rtlCol="0">
            <a:spAutoFit/>
          </a:bodyPr>
          <a:lstStyle/>
          <a:p>
            <a:pPr marL="0" marR="0">
              <a:spcBef>
                <a:spcPts val="0"/>
              </a:spcBef>
              <a:spcAft>
                <a:spcPts val="0"/>
              </a:spcAft>
            </a:pPr>
            <a:r>
              <a:rPr lang="en-US" sz="9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9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483FDC13-3272-1C4D-BB55-68754045D2CD}"/>
              </a:ext>
            </a:extLst>
          </p:cNvPr>
          <p:cNvSpPr txBox="1"/>
          <p:nvPr/>
        </p:nvSpPr>
        <p:spPr>
          <a:xfrm>
            <a:off x="5717229" y="2926872"/>
            <a:ext cx="2121511" cy="346249"/>
          </a:xfrm>
          <a:prstGeom prst="rect">
            <a:avLst/>
          </a:prstGeom>
          <a:noFill/>
        </p:spPr>
        <p:txBody>
          <a:bodyPr wrap="square" rtlCol="0">
            <a:spAutoFit/>
          </a:bodyPr>
          <a:lstStyle/>
          <a:p>
            <a:r>
              <a:rPr lang="en-US" sz="55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rPr>
              <a:t>Flight Info Alerts enables customers to access near real-time change events in the full spectrum of schedules data that OAG holds without needing an API lookup</a:t>
            </a:r>
            <a:endParaRPr lang="en-US" sz="550" dirty="0">
              <a:solidFill>
                <a:schemeClr val="tx1">
                  <a:lumMod val="75000"/>
                  <a:lumOff val="25000"/>
                </a:schemeClr>
              </a:solidFill>
              <a:latin typeface="F37 Bolton" pitchFamily="2" charset="77"/>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395BAD4-DF16-1B4F-92D7-ACC15B7F22D8}"/>
              </a:ext>
            </a:extLst>
          </p:cNvPr>
          <p:cNvSpPr/>
          <p:nvPr/>
        </p:nvSpPr>
        <p:spPr>
          <a:xfrm>
            <a:off x="8722760" y="2866490"/>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979EFFE4-678C-0449-8B83-3E284D5A58E6}"/>
              </a:ext>
            </a:extLst>
          </p:cNvPr>
          <p:cNvSpPr txBox="1"/>
          <p:nvPr/>
        </p:nvSpPr>
        <p:spPr>
          <a:xfrm>
            <a:off x="8649412" y="2828902"/>
            <a:ext cx="1065086" cy="169277"/>
          </a:xfrm>
          <a:prstGeom prst="rect">
            <a:avLst/>
          </a:prstGeom>
          <a:noFill/>
        </p:spPr>
        <p:txBody>
          <a:bodyPr wrap="square" rtlCol="0">
            <a:spAutoFit/>
          </a:bodyPr>
          <a:lstStyle/>
          <a:p>
            <a:pPr marL="0" marR="0">
              <a:spcBef>
                <a:spcPts val="0"/>
              </a:spcBef>
              <a:spcAft>
                <a:spcPts val="0"/>
              </a:spcAft>
            </a:pPr>
            <a:r>
              <a:rPr lang="en-US" sz="5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5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17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Subscribe to Flight Info Alert Product </a:t>
            </a:r>
          </a:p>
        </p:txBody>
      </p:sp>
      <p:grpSp>
        <p:nvGrpSpPr>
          <p:cNvPr id="2" name="Group 1">
            <a:extLst>
              <a:ext uri="{FF2B5EF4-FFF2-40B4-BE49-F238E27FC236}">
                <a16:creationId xmlns:a16="http://schemas.microsoft.com/office/drawing/2014/main" id="{8B86AED3-EBB9-8E44-BF66-E8DBF3FF4CBE}"/>
              </a:ext>
            </a:extLst>
          </p:cNvPr>
          <p:cNvGrpSpPr/>
          <p:nvPr/>
        </p:nvGrpSpPr>
        <p:grpSpPr>
          <a:xfrm>
            <a:off x="755313" y="1691826"/>
            <a:ext cx="2974857" cy="1810791"/>
            <a:chOff x="755313" y="3636583"/>
            <a:chExt cx="2974857" cy="1810791"/>
          </a:xfrm>
        </p:grpSpPr>
        <p:sp>
          <p:nvSpPr>
            <p:cNvPr id="16" name="Content Placeholder 4">
              <a:extLst>
                <a:ext uri="{FF2B5EF4-FFF2-40B4-BE49-F238E27FC236}">
                  <a16:creationId xmlns:a16="http://schemas.microsoft.com/office/drawing/2014/main" id="{518CEA79-5743-2842-9621-8B3F65D4311D}"/>
                </a:ext>
              </a:extLst>
            </p:cNvPr>
            <p:cNvSpPr txBox="1">
              <a:spLocks/>
            </p:cNvSpPr>
            <p:nvPr/>
          </p:nvSpPr>
          <p:spPr>
            <a:xfrm>
              <a:off x="755313" y="3636583"/>
              <a:ext cx="2974857" cy="1810791"/>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2"/>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2"/>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2"/>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2"/>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four </a:t>
              </a:r>
              <a:br>
                <a:rPr lang="en-GB" sz="2000" b="1" dirty="0">
                  <a:latin typeface="F37 Bolton Bold" pitchFamily="2" charset="77"/>
                </a:rPr>
              </a:br>
              <a:br>
                <a:rPr lang="en-GB" sz="1100" b="1" dirty="0">
                  <a:latin typeface="F37 Bolton Bold" pitchFamily="2" charset="77"/>
                </a:rPr>
              </a:br>
              <a:r>
                <a:rPr lang="en-GB" sz="1600" dirty="0">
                  <a:latin typeface="F37 Bolton Light" panose="00000400000000000000" pitchFamily="50" charset="0"/>
                </a:rPr>
                <a:t>Enter your company name </a:t>
              </a:r>
              <a:br>
                <a:rPr lang="en-GB" sz="1600" dirty="0">
                  <a:latin typeface="F37 Bolton Light" panose="00000400000000000000" pitchFamily="50" charset="0"/>
                </a:rPr>
              </a:br>
              <a:r>
                <a:rPr lang="en-GB" sz="1600" dirty="0">
                  <a:latin typeface="F37 Bolton Light" panose="00000400000000000000" pitchFamily="50" charset="0"/>
                </a:rPr>
                <a:t>to subscribe and select </a:t>
              </a:r>
              <a:br>
                <a:rPr lang="en-GB" sz="1600" dirty="0">
                  <a:latin typeface="F37 Bolton Light" panose="00000400000000000000" pitchFamily="50" charset="0"/>
                </a:rPr>
              </a:br>
              <a:r>
                <a:rPr lang="en-GB" sz="1600" dirty="0">
                  <a:latin typeface="F37 Bolton Light" panose="00000400000000000000" pitchFamily="50" charset="0"/>
                </a:rPr>
                <a:t>the subscribe button.</a:t>
              </a:r>
              <a:br>
                <a:rPr lang="en-GB" sz="1600" dirty="0">
                  <a:latin typeface="F37 Bolton Light" panose="00000400000000000000" pitchFamily="50" charset="0"/>
                </a:rPr>
              </a:br>
              <a:endParaRPr lang="en-GB" sz="1600" dirty="0">
                <a:latin typeface="F37 Bolton Light" panose="00000400000000000000" pitchFamily="50" charset="0"/>
              </a:endParaRPr>
            </a:p>
            <a:p>
              <a:pPr marL="0" indent="0">
                <a:lnSpc>
                  <a:spcPct val="110000"/>
                </a:lnSpc>
                <a:buNone/>
              </a:pPr>
              <a:endParaRPr lang="en-GB" sz="1600" dirty="0">
                <a:latin typeface="F37 Bolton Light" panose="00000400000000000000" pitchFamily="50" charset="0"/>
              </a:endParaRPr>
            </a:p>
          </p:txBody>
        </p:sp>
        <p:sp>
          <p:nvSpPr>
            <p:cNvPr id="24" name="Oval 23">
              <a:extLst>
                <a:ext uri="{FF2B5EF4-FFF2-40B4-BE49-F238E27FC236}">
                  <a16:creationId xmlns:a16="http://schemas.microsoft.com/office/drawing/2014/main" id="{C7A88333-05C0-174F-AA82-262931593982}"/>
                </a:ext>
              </a:extLst>
            </p:cNvPr>
            <p:cNvSpPr/>
            <p:nvPr/>
          </p:nvSpPr>
          <p:spPr>
            <a:xfrm>
              <a:off x="755313" y="3715771"/>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84AF3ACF-28EF-804F-9A2A-DEF13AE968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46547" y="2108253"/>
            <a:ext cx="5338978" cy="438866"/>
          </a:xfrm>
          <a:prstGeom prst="rect">
            <a:avLst/>
          </a:prstGeom>
        </p:spPr>
      </p:pic>
      <p:sp>
        <p:nvSpPr>
          <p:cNvPr id="13" name="TextBox 12">
            <a:extLst>
              <a:ext uri="{FF2B5EF4-FFF2-40B4-BE49-F238E27FC236}">
                <a16:creationId xmlns:a16="http://schemas.microsoft.com/office/drawing/2014/main" id="{BE790624-AEB7-7D49-8A10-B792A6F94E26}"/>
              </a:ext>
            </a:extLst>
          </p:cNvPr>
          <p:cNvSpPr txBox="1"/>
          <p:nvPr/>
        </p:nvSpPr>
        <p:spPr>
          <a:xfrm>
            <a:off x="5745851" y="4585794"/>
            <a:ext cx="625492" cy="169277"/>
          </a:xfrm>
          <a:prstGeom prst="rect">
            <a:avLst/>
          </a:prstGeom>
          <a:noFill/>
        </p:spPr>
        <p:txBody>
          <a:bodyPr wrap="none" rtlCol="0">
            <a:spAutoFit/>
          </a:bodyPr>
          <a:lstStyle/>
          <a:p>
            <a:r>
              <a:rPr lang="en-US" sz="500" dirty="0">
                <a:solidFill>
                  <a:schemeClr val="tx2">
                    <a:lumMod val="60000"/>
                    <a:lumOff val="40000"/>
                  </a:schemeClr>
                </a:solidFill>
                <a:latin typeface="+mj-lt"/>
                <a:cs typeface="Times New Roman" panose="02020603050405020304" pitchFamily="18" charset="0"/>
              </a:rPr>
              <a:t>Flight Info Alerts </a:t>
            </a:r>
          </a:p>
        </p:txBody>
      </p:sp>
      <p:sp>
        <p:nvSpPr>
          <p:cNvPr id="17" name="TextBox 16">
            <a:extLst>
              <a:ext uri="{FF2B5EF4-FFF2-40B4-BE49-F238E27FC236}">
                <a16:creationId xmlns:a16="http://schemas.microsoft.com/office/drawing/2014/main" id="{0D7CEDCA-F007-4240-B4EC-537A97905C55}"/>
              </a:ext>
            </a:extLst>
          </p:cNvPr>
          <p:cNvSpPr txBox="1"/>
          <p:nvPr/>
        </p:nvSpPr>
        <p:spPr>
          <a:xfrm>
            <a:off x="7507701" y="4585794"/>
            <a:ext cx="2338223" cy="230832"/>
          </a:xfrm>
          <a:prstGeom prst="rect">
            <a:avLst/>
          </a:prstGeom>
          <a:noFill/>
        </p:spPr>
        <p:txBody>
          <a:bodyPr wrap="square" rtlCol="0">
            <a:spAutoFit/>
          </a:bodyPr>
          <a:lstStyle/>
          <a:p>
            <a:pPr marL="0" marR="0">
              <a:spcBef>
                <a:spcPts val="0"/>
              </a:spcBef>
              <a:spcAft>
                <a:spcPts val="0"/>
              </a:spcAft>
            </a:pPr>
            <a:r>
              <a:rPr lang="en-US" sz="45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enables customers to receive alerts on flight schedules changes in near real-time according to their configured parameters and preferred frequency.  </a:t>
            </a:r>
            <a:endParaRPr lang="en-US" sz="45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349297C-8B92-6040-AC5F-F2D4251B6B0B}"/>
              </a:ext>
            </a:extLst>
          </p:cNvPr>
          <p:cNvCxnSpPr/>
          <p:nvPr/>
        </p:nvCxnSpPr>
        <p:spPr>
          <a:xfrm>
            <a:off x="5805112" y="4578206"/>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C5B80D8-DC0C-2047-A774-797CEEC0F6E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33802"/>
          <a:stretch/>
        </p:blipFill>
        <p:spPr>
          <a:xfrm>
            <a:off x="5223256" y="2648859"/>
            <a:ext cx="5375263" cy="2370342"/>
          </a:xfrm>
          <a:prstGeom prst="rect">
            <a:avLst/>
          </a:prstGeom>
        </p:spPr>
      </p:pic>
      <p:sp>
        <p:nvSpPr>
          <p:cNvPr id="30" name="Rectangle 29">
            <a:extLst>
              <a:ext uri="{FF2B5EF4-FFF2-40B4-BE49-F238E27FC236}">
                <a16:creationId xmlns:a16="http://schemas.microsoft.com/office/drawing/2014/main" id="{5526E407-0CD7-8643-8D5D-D8FF99AD49F5}"/>
              </a:ext>
            </a:extLst>
          </p:cNvPr>
          <p:cNvSpPr/>
          <p:nvPr/>
        </p:nvSpPr>
        <p:spPr>
          <a:xfrm>
            <a:off x="5782444" y="4788372"/>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75BF816-3170-EB44-A636-7F92DEC636DC}"/>
              </a:ext>
            </a:extLst>
          </p:cNvPr>
          <p:cNvSpPr/>
          <p:nvPr/>
        </p:nvSpPr>
        <p:spPr>
          <a:xfrm>
            <a:off x="5782444" y="5094997"/>
            <a:ext cx="4286907" cy="31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6AB84275-4DBE-694A-ABFB-2B0E51206DC3}"/>
              </a:ext>
            </a:extLst>
          </p:cNvPr>
          <p:cNvSpPr txBox="1"/>
          <p:nvPr/>
        </p:nvSpPr>
        <p:spPr>
          <a:xfrm>
            <a:off x="5758319" y="4804607"/>
            <a:ext cx="902811" cy="169277"/>
          </a:xfrm>
          <a:prstGeom prst="rect">
            <a:avLst/>
          </a:prstGeom>
          <a:noFill/>
        </p:spPr>
        <p:txBody>
          <a:bodyPr wrap="none" rtlCol="0">
            <a:spAutoFit/>
          </a:bodyPr>
          <a:lstStyle/>
          <a:p>
            <a:r>
              <a:rPr lang="en-US" sz="500" dirty="0">
                <a:solidFill>
                  <a:schemeClr val="tx2">
                    <a:lumMod val="60000"/>
                    <a:lumOff val="40000"/>
                  </a:schemeClr>
                </a:solidFill>
                <a:latin typeface="+mj-lt"/>
                <a:cs typeface="Times New Roman" panose="02020603050405020304" pitchFamily="18" charset="0"/>
              </a:rPr>
              <a:t>Flight Info Alerts (Preview)</a:t>
            </a:r>
          </a:p>
        </p:txBody>
      </p:sp>
      <p:sp>
        <p:nvSpPr>
          <p:cNvPr id="33" name="TextBox 32">
            <a:extLst>
              <a:ext uri="{FF2B5EF4-FFF2-40B4-BE49-F238E27FC236}">
                <a16:creationId xmlns:a16="http://schemas.microsoft.com/office/drawing/2014/main" id="{EF5111A9-5759-F04E-9DD3-65A83636E7DB}"/>
              </a:ext>
            </a:extLst>
          </p:cNvPr>
          <p:cNvSpPr txBox="1"/>
          <p:nvPr/>
        </p:nvSpPr>
        <p:spPr>
          <a:xfrm>
            <a:off x="7520169" y="4804607"/>
            <a:ext cx="2325755" cy="215444"/>
          </a:xfrm>
          <a:prstGeom prst="rect">
            <a:avLst/>
          </a:prstGeom>
          <a:noFill/>
        </p:spPr>
        <p:txBody>
          <a:bodyPr wrap="square" rtlCol="0">
            <a:spAutoFit/>
          </a:bodyPr>
          <a:lstStyle/>
          <a:p>
            <a:r>
              <a:rPr lang="en-US" sz="40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rPr>
              <a:t>Flight Info Alerts enables customers to access near real-time change events in the full spectrum of schedules data that OAG holds without needing an API lookup</a:t>
            </a:r>
            <a:endParaRPr lang="en-US" sz="400" dirty="0">
              <a:solidFill>
                <a:schemeClr val="tx1">
                  <a:lumMod val="75000"/>
                  <a:lumOff val="25000"/>
                </a:schemeClr>
              </a:solidFill>
              <a:latin typeface="F37 Bolton" pitchFamily="2" charset="77"/>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988306BC-A4BB-194A-B8C1-3BFC8B7850D8}"/>
              </a:ext>
            </a:extLst>
          </p:cNvPr>
          <p:cNvSpPr/>
          <p:nvPr/>
        </p:nvSpPr>
        <p:spPr>
          <a:xfrm>
            <a:off x="5815174" y="2698679"/>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FEBF152-A185-8A44-A0EC-452ECC634351}"/>
              </a:ext>
            </a:extLst>
          </p:cNvPr>
          <p:cNvSpPr/>
          <p:nvPr/>
        </p:nvSpPr>
        <p:spPr>
          <a:xfrm>
            <a:off x="5782444" y="2767931"/>
            <a:ext cx="2775683" cy="39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E433179-16AA-9244-BA55-C58B74DADDFD}"/>
              </a:ext>
            </a:extLst>
          </p:cNvPr>
          <p:cNvSpPr txBox="1"/>
          <p:nvPr/>
        </p:nvSpPr>
        <p:spPr>
          <a:xfrm>
            <a:off x="5712245" y="2730911"/>
            <a:ext cx="1795456" cy="230832"/>
          </a:xfrm>
          <a:prstGeom prst="rect">
            <a:avLst/>
          </a:prstGeom>
          <a:noFill/>
        </p:spPr>
        <p:txBody>
          <a:bodyPr wrap="square" rtlCol="0">
            <a:spAutoFit/>
          </a:bodyPr>
          <a:lstStyle/>
          <a:p>
            <a:pPr marL="0" marR="0">
              <a:spcBef>
                <a:spcPts val="0"/>
              </a:spcBef>
              <a:spcAft>
                <a:spcPts val="0"/>
              </a:spcAft>
            </a:pPr>
            <a:r>
              <a:rPr lang="en-US" sz="9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9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C2ADB087-DAD1-2A4B-9C20-A4A7608521D3}"/>
              </a:ext>
            </a:extLst>
          </p:cNvPr>
          <p:cNvSpPr txBox="1"/>
          <p:nvPr/>
        </p:nvSpPr>
        <p:spPr>
          <a:xfrm>
            <a:off x="5717229" y="2926872"/>
            <a:ext cx="2121511" cy="346249"/>
          </a:xfrm>
          <a:prstGeom prst="rect">
            <a:avLst/>
          </a:prstGeom>
          <a:noFill/>
        </p:spPr>
        <p:txBody>
          <a:bodyPr wrap="square" rtlCol="0">
            <a:spAutoFit/>
          </a:bodyPr>
          <a:lstStyle/>
          <a:p>
            <a:r>
              <a:rPr lang="en-US" sz="550" dirty="0">
                <a:solidFill>
                  <a:schemeClr val="tx1">
                    <a:lumMod val="75000"/>
                    <a:lumOff val="25000"/>
                  </a:schemeClr>
                </a:solidFill>
                <a:latin typeface="F37 Bolton" pitchFamily="2" charset="77"/>
                <a:ea typeface="Times New Roman" panose="02020603050405020304" pitchFamily="18" charset="0"/>
                <a:cs typeface="Times New Roman" panose="02020603050405020304" pitchFamily="18" charset="0"/>
              </a:rPr>
              <a:t>Flight Info Alerts enables customers to access near real-time change events in the full spectrum of schedules data that OAG holds without needing an API lookup</a:t>
            </a:r>
            <a:endParaRPr lang="en-US" sz="550" dirty="0">
              <a:solidFill>
                <a:schemeClr val="tx1">
                  <a:lumMod val="75000"/>
                  <a:lumOff val="25000"/>
                </a:schemeClr>
              </a:solidFill>
              <a:latin typeface="F37 Bolton" pitchFamily="2" charset="77"/>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6623139E-BD1C-4545-B099-6EB0BF33720A}"/>
              </a:ext>
            </a:extLst>
          </p:cNvPr>
          <p:cNvSpPr/>
          <p:nvPr/>
        </p:nvSpPr>
        <p:spPr>
          <a:xfrm>
            <a:off x="8722760" y="2866490"/>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B0DFC0D-CD09-5245-B587-88A0BA2DB41A}"/>
              </a:ext>
            </a:extLst>
          </p:cNvPr>
          <p:cNvSpPr txBox="1"/>
          <p:nvPr/>
        </p:nvSpPr>
        <p:spPr>
          <a:xfrm>
            <a:off x="8649412" y="2828902"/>
            <a:ext cx="1065086" cy="169277"/>
          </a:xfrm>
          <a:prstGeom prst="rect">
            <a:avLst/>
          </a:prstGeom>
          <a:noFill/>
        </p:spPr>
        <p:txBody>
          <a:bodyPr wrap="square" rtlCol="0">
            <a:spAutoFit/>
          </a:bodyPr>
          <a:lstStyle/>
          <a:p>
            <a:pPr marL="0" marR="0">
              <a:spcBef>
                <a:spcPts val="0"/>
              </a:spcBef>
              <a:spcAft>
                <a:spcPts val="0"/>
              </a:spcAft>
            </a:pPr>
            <a:r>
              <a:rPr lang="en-US" sz="5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5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88AB685-517A-B14E-9F47-CF7BF9C93593}"/>
              </a:ext>
            </a:extLst>
          </p:cNvPr>
          <p:cNvSpPr/>
          <p:nvPr/>
        </p:nvSpPr>
        <p:spPr>
          <a:xfrm>
            <a:off x="5745851" y="3834809"/>
            <a:ext cx="1009368" cy="290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37 Bolton" pitchFamily="2" charset="77"/>
            </a:endParaRPr>
          </a:p>
        </p:txBody>
      </p:sp>
      <p:pic>
        <p:nvPicPr>
          <p:cNvPr id="45" name="Picture 44">
            <a:extLst>
              <a:ext uri="{FF2B5EF4-FFF2-40B4-BE49-F238E27FC236}">
                <a16:creationId xmlns:a16="http://schemas.microsoft.com/office/drawing/2014/main" id="{A8F6B680-25A1-7942-9E84-91479710FF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0026" t="33121" r="75489" b="58763"/>
          <a:stretch/>
        </p:blipFill>
        <p:spPr>
          <a:xfrm>
            <a:off x="7022648" y="3858459"/>
            <a:ext cx="610291" cy="227795"/>
          </a:xfrm>
          <a:prstGeom prst="rect">
            <a:avLst/>
          </a:prstGeom>
        </p:spPr>
      </p:pic>
      <p:sp>
        <p:nvSpPr>
          <p:cNvPr id="7" name="Rounded Rectangle 6">
            <a:extLst>
              <a:ext uri="{FF2B5EF4-FFF2-40B4-BE49-F238E27FC236}">
                <a16:creationId xmlns:a16="http://schemas.microsoft.com/office/drawing/2014/main" id="{01BEA720-7BE6-F64E-84E4-C4B30AB15D42}"/>
              </a:ext>
            </a:extLst>
          </p:cNvPr>
          <p:cNvSpPr/>
          <p:nvPr/>
        </p:nvSpPr>
        <p:spPr>
          <a:xfrm>
            <a:off x="5797626" y="3914867"/>
            <a:ext cx="1224773" cy="119246"/>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C54B30D4-1692-B442-8510-EE8AE311AE96}"/>
              </a:ext>
            </a:extLst>
          </p:cNvPr>
          <p:cNvSpPr txBox="1"/>
          <p:nvPr/>
        </p:nvSpPr>
        <p:spPr>
          <a:xfrm>
            <a:off x="5742982" y="3890162"/>
            <a:ext cx="1065086" cy="169277"/>
          </a:xfrm>
          <a:prstGeom prst="rect">
            <a:avLst/>
          </a:prstGeom>
          <a:noFill/>
        </p:spPr>
        <p:txBody>
          <a:bodyPr wrap="square" rtlCol="0">
            <a:spAutoFit/>
          </a:bodyPr>
          <a:lstStyle/>
          <a:p>
            <a:pPr marL="0" marR="0">
              <a:spcBef>
                <a:spcPts val="0"/>
              </a:spcBef>
              <a:spcAft>
                <a:spcPts val="0"/>
              </a:spcAft>
            </a:pPr>
            <a:r>
              <a:rPr lang="en-US" sz="5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5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51BDD870-F30F-F943-8358-70B0BDF719C0}"/>
              </a:ext>
            </a:extLst>
          </p:cNvPr>
          <p:cNvSpPr/>
          <p:nvPr/>
        </p:nvSpPr>
        <p:spPr>
          <a:xfrm>
            <a:off x="5681725" y="3828440"/>
            <a:ext cx="2060915" cy="291403"/>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a:extLst>
              <a:ext uri="{FF2B5EF4-FFF2-40B4-BE49-F238E27FC236}">
                <a16:creationId xmlns:a16="http://schemas.microsoft.com/office/drawing/2014/main" id="{74269FCD-D73C-EA44-A0C5-D08CE54B2104}"/>
              </a:ext>
            </a:extLst>
          </p:cNvPr>
          <p:cNvPicPr>
            <a:picLocks noChangeAspect="1"/>
          </p:cNvPicPr>
          <p:nvPr/>
        </p:nvPicPr>
        <p:blipFill>
          <a:blip r:embed="rId5"/>
          <a:stretch>
            <a:fillRect/>
          </a:stretch>
        </p:blipFill>
        <p:spPr>
          <a:xfrm>
            <a:off x="3588351" y="1773292"/>
            <a:ext cx="8522010" cy="4761983"/>
          </a:xfrm>
          <a:prstGeom prst="rect">
            <a:avLst/>
          </a:prstGeom>
        </p:spPr>
      </p:pic>
    </p:spTree>
    <p:extLst>
      <p:ext uri="{BB962C8B-B14F-4D97-AF65-F5344CB8AC3E}">
        <p14:creationId xmlns:p14="http://schemas.microsoft.com/office/powerpoint/2010/main" val="240690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Subscribe to Flight Info Alert product </a:t>
            </a:r>
          </a:p>
        </p:txBody>
      </p:sp>
      <p:pic>
        <p:nvPicPr>
          <p:cNvPr id="47" name="Picture 46">
            <a:extLst>
              <a:ext uri="{FF2B5EF4-FFF2-40B4-BE49-F238E27FC236}">
                <a16:creationId xmlns:a16="http://schemas.microsoft.com/office/drawing/2014/main" id="{B7A096FC-71B7-AB40-833A-2C228B5B20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46547" y="2108253"/>
            <a:ext cx="5338978" cy="438866"/>
          </a:xfrm>
          <a:prstGeom prst="rect">
            <a:avLst/>
          </a:prstGeom>
        </p:spPr>
      </p:pic>
      <p:sp>
        <p:nvSpPr>
          <p:cNvPr id="48" name="TextBox 47">
            <a:extLst>
              <a:ext uri="{FF2B5EF4-FFF2-40B4-BE49-F238E27FC236}">
                <a16:creationId xmlns:a16="http://schemas.microsoft.com/office/drawing/2014/main" id="{A5C29D94-4E34-D247-A2D9-5637FC009BEB}"/>
              </a:ext>
            </a:extLst>
          </p:cNvPr>
          <p:cNvSpPr txBox="1"/>
          <p:nvPr/>
        </p:nvSpPr>
        <p:spPr>
          <a:xfrm>
            <a:off x="9486826" y="4548326"/>
            <a:ext cx="409086" cy="176972"/>
          </a:xfrm>
          <a:prstGeom prst="rect">
            <a:avLst/>
          </a:prstGeom>
          <a:noFill/>
        </p:spPr>
        <p:txBody>
          <a:bodyPr wrap="none" rtlCol="0">
            <a:spAutoFit/>
          </a:bodyPr>
          <a:lstStyle/>
          <a:p>
            <a:r>
              <a:rPr lang="en-US" sz="550" dirty="0">
                <a:solidFill>
                  <a:schemeClr val="tx2">
                    <a:lumMod val="60000"/>
                    <a:lumOff val="40000"/>
                  </a:schemeClr>
                </a:solidFill>
                <a:latin typeface="F37 Bolton" pitchFamily="2" charset="77"/>
                <a:cs typeface="Times New Roman" panose="02020603050405020304" pitchFamily="18" charset="0"/>
              </a:rPr>
              <a:t>Cancel</a:t>
            </a:r>
          </a:p>
        </p:txBody>
      </p:sp>
      <p:cxnSp>
        <p:nvCxnSpPr>
          <p:cNvPr id="50" name="Straight Connector 49">
            <a:extLst>
              <a:ext uri="{FF2B5EF4-FFF2-40B4-BE49-F238E27FC236}">
                <a16:creationId xmlns:a16="http://schemas.microsoft.com/office/drawing/2014/main" id="{4ED154C0-1C9F-A640-8D22-212E0D9587AF}"/>
              </a:ext>
            </a:extLst>
          </p:cNvPr>
          <p:cNvCxnSpPr/>
          <p:nvPr/>
        </p:nvCxnSpPr>
        <p:spPr>
          <a:xfrm>
            <a:off x="5805112" y="4464702"/>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0C3EE3E8-62D9-7F44-9451-FEA461223CD1}"/>
              </a:ext>
            </a:extLst>
          </p:cNvPr>
          <p:cNvSpPr/>
          <p:nvPr/>
        </p:nvSpPr>
        <p:spPr>
          <a:xfrm>
            <a:off x="5815174" y="2698679"/>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326003BF-A810-2E45-92AC-CBAFF3E84CEB}"/>
              </a:ext>
            </a:extLst>
          </p:cNvPr>
          <p:cNvSpPr/>
          <p:nvPr/>
        </p:nvSpPr>
        <p:spPr>
          <a:xfrm>
            <a:off x="5782444" y="2767931"/>
            <a:ext cx="2775683" cy="24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1A652C4D-C178-404D-A68B-4DEBDF4A2995}"/>
              </a:ext>
            </a:extLst>
          </p:cNvPr>
          <p:cNvSpPr txBox="1"/>
          <p:nvPr/>
        </p:nvSpPr>
        <p:spPr>
          <a:xfrm>
            <a:off x="5712244" y="2730911"/>
            <a:ext cx="1807925" cy="230832"/>
          </a:xfrm>
          <a:prstGeom prst="rect">
            <a:avLst/>
          </a:prstGeom>
          <a:noFill/>
        </p:spPr>
        <p:txBody>
          <a:bodyPr wrap="square" rtlCol="0">
            <a:spAutoFit/>
          </a:bodyPr>
          <a:lstStyle/>
          <a:p>
            <a:pPr marL="0" marR="0">
              <a:spcBef>
                <a:spcPts val="0"/>
              </a:spcBef>
              <a:spcAft>
                <a:spcPts val="0"/>
              </a:spcAft>
            </a:pPr>
            <a:r>
              <a:rPr lang="en-US" sz="9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User profile</a:t>
            </a:r>
            <a:endParaRPr lang="en-US" sz="9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71" name="Rectangle 70">
            <a:extLst>
              <a:ext uri="{FF2B5EF4-FFF2-40B4-BE49-F238E27FC236}">
                <a16:creationId xmlns:a16="http://schemas.microsoft.com/office/drawing/2014/main" id="{7B781D28-58FB-9D46-986D-5BF5EA794AE5}"/>
              </a:ext>
            </a:extLst>
          </p:cNvPr>
          <p:cNvSpPr/>
          <p:nvPr/>
        </p:nvSpPr>
        <p:spPr>
          <a:xfrm>
            <a:off x="5754813" y="3279046"/>
            <a:ext cx="3236787" cy="49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5A023905-8D8F-B541-8D1A-0EB964700272}"/>
              </a:ext>
            </a:extLst>
          </p:cNvPr>
          <p:cNvSpPr txBox="1"/>
          <p:nvPr/>
        </p:nvSpPr>
        <p:spPr>
          <a:xfrm>
            <a:off x="5717229" y="3193958"/>
            <a:ext cx="3956650" cy="430887"/>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Email	</a:t>
            </a:r>
            <a:r>
              <a:rPr lang="en-US" sz="550" dirty="0" err="1">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name.name@company.com</a:t>
            </a:r>
            <a:endPar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endParaRPr>
          </a:p>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First name	name</a:t>
            </a:r>
          </a:p>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Last name	name</a:t>
            </a:r>
          </a:p>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Registration date	01/05/2021</a:t>
            </a:r>
          </a:p>
        </p:txBody>
      </p:sp>
      <p:sp>
        <p:nvSpPr>
          <p:cNvPr id="75" name="TextBox 74">
            <a:extLst>
              <a:ext uri="{FF2B5EF4-FFF2-40B4-BE49-F238E27FC236}">
                <a16:creationId xmlns:a16="http://schemas.microsoft.com/office/drawing/2014/main" id="{A9F846D9-DA3D-4C42-82BB-8BD7BA21433F}"/>
              </a:ext>
            </a:extLst>
          </p:cNvPr>
          <p:cNvSpPr txBox="1"/>
          <p:nvPr/>
        </p:nvSpPr>
        <p:spPr>
          <a:xfrm>
            <a:off x="5712244" y="2955833"/>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Account details</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D10FEBFF-06B7-464F-9DFE-534F49636F68}"/>
              </a:ext>
            </a:extLst>
          </p:cNvPr>
          <p:cNvSpPr txBox="1"/>
          <p:nvPr/>
        </p:nvSpPr>
        <p:spPr>
          <a:xfrm>
            <a:off x="5907472" y="3688403"/>
            <a:ext cx="654115" cy="176972"/>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Change name</a:t>
            </a:r>
          </a:p>
        </p:txBody>
      </p:sp>
      <p:sp>
        <p:nvSpPr>
          <p:cNvPr id="78" name="Rectangle 77">
            <a:extLst>
              <a:ext uri="{FF2B5EF4-FFF2-40B4-BE49-F238E27FC236}">
                <a16:creationId xmlns:a16="http://schemas.microsoft.com/office/drawing/2014/main" id="{3B82F64E-EB36-914D-8F95-C93657404B07}"/>
              </a:ext>
            </a:extLst>
          </p:cNvPr>
          <p:cNvSpPr/>
          <p:nvPr/>
        </p:nvSpPr>
        <p:spPr>
          <a:xfrm>
            <a:off x="5815174" y="3684754"/>
            <a:ext cx="844933" cy="17524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3AE8D37E-4717-0C43-B103-454568CBDB09}"/>
              </a:ext>
            </a:extLst>
          </p:cNvPr>
          <p:cNvSpPr txBox="1"/>
          <p:nvPr/>
        </p:nvSpPr>
        <p:spPr>
          <a:xfrm>
            <a:off x="5712244" y="4095438"/>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Subscriptions</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F54A8933-DD3A-8549-9DD7-543AB9E32816}"/>
              </a:ext>
            </a:extLst>
          </p:cNvPr>
          <p:cNvSpPr/>
          <p:nvPr/>
        </p:nvSpPr>
        <p:spPr>
          <a:xfrm>
            <a:off x="755313" y="1771014"/>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4">
            <a:extLst>
              <a:ext uri="{FF2B5EF4-FFF2-40B4-BE49-F238E27FC236}">
                <a16:creationId xmlns:a16="http://schemas.microsoft.com/office/drawing/2014/main" id="{672E8463-3BF9-5441-9994-410DB4F7957B}"/>
              </a:ext>
            </a:extLst>
          </p:cNvPr>
          <p:cNvSpPr txBox="1">
            <a:spLocks/>
          </p:cNvSpPr>
          <p:nvPr/>
        </p:nvSpPr>
        <p:spPr>
          <a:xfrm>
            <a:off x="755313" y="1691825"/>
            <a:ext cx="3297494" cy="1222095"/>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five </a:t>
            </a:r>
            <a:br>
              <a:rPr lang="en-GB" sz="2000" b="1" dirty="0">
                <a:latin typeface="F37 Bolton Bold" pitchFamily="2" charset="77"/>
              </a:rPr>
            </a:br>
            <a:br>
              <a:rPr lang="en-GB" sz="1100" b="1" dirty="0">
                <a:latin typeface="F37 Bolton Bold" pitchFamily="2" charset="77"/>
              </a:rPr>
            </a:br>
            <a:r>
              <a:rPr lang="en-GB" sz="1600" dirty="0">
                <a:latin typeface="F37 Bolton Light" panose="00000400000000000000" pitchFamily="50" charset="0"/>
              </a:rPr>
              <a:t>You will be redirected to the profile page, where you will see your subscription keys. Subscription keys are deactivated, pending approval. Also, you will receive an acknowledgement email confirming your subscription and a welcome email upon the activation of the subscription keys.</a:t>
            </a:r>
          </a:p>
        </p:txBody>
      </p:sp>
      <p:sp>
        <p:nvSpPr>
          <p:cNvPr id="31" name="TextBox 30">
            <a:extLst>
              <a:ext uri="{FF2B5EF4-FFF2-40B4-BE49-F238E27FC236}">
                <a16:creationId xmlns:a16="http://schemas.microsoft.com/office/drawing/2014/main" id="{EE707E02-76F8-2542-BC38-55C060309F85}"/>
              </a:ext>
            </a:extLst>
          </p:cNvPr>
          <p:cNvSpPr txBox="1"/>
          <p:nvPr/>
        </p:nvSpPr>
        <p:spPr>
          <a:xfrm>
            <a:off x="6812766" y="3688403"/>
            <a:ext cx="790219" cy="176972"/>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Change password</a:t>
            </a:r>
          </a:p>
        </p:txBody>
      </p:sp>
      <p:sp>
        <p:nvSpPr>
          <p:cNvPr id="32" name="Rectangle 31">
            <a:extLst>
              <a:ext uri="{FF2B5EF4-FFF2-40B4-BE49-F238E27FC236}">
                <a16:creationId xmlns:a16="http://schemas.microsoft.com/office/drawing/2014/main" id="{7D9E03CF-458A-1042-9555-CEA03C71788F}"/>
              </a:ext>
            </a:extLst>
          </p:cNvPr>
          <p:cNvSpPr/>
          <p:nvPr/>
        </p:nvSpPr>
        <p:spPr>
          <a:xfrm>
            <a:off x="6775060" y="3684754"/>
            <a:ext cx="844933" cy="17524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6CACCEE2-1656-7A42-8C86-E3BC0F2FA05C}"/>
              </a:ext>
            </a:extLst>
          </p:cNvPr>
          <p:cNvSpPr txBox="1"/>
          <p:nvPr/>
        </p:nvSpPr>
        <p:spPr>
          <a:xfrm>
            <a:off x="7808759" y="3688403"/>
            <a:ext cx="790219" cy="176972"/>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Close account</a:t>
            </a:r>
          </a:p>
        </p:txBody>
      </p:sp>
      <p:sp>
        <p:nvSpPr>
          <p:cNvPr id="34" name="Rectangle 33">
            <a:extLst>
              <a:ext uri="{FF2B5EF4-FFF2-40B4-BE49-F238E27FC236}">
                <a16:creationId xmlns:a16="http://schemas.microsoft.com/office/drawing/2014/main" id="{66FB5AFA-F60C-5F48-B77E-886FC5C6AFDC}"/>
              </a:ext>
            </a:extLst>
          </p:cNvPr>
          <p:cNvSpPr/>
          <p:nvPr/>
        </p:nvSpPr>
        <p:spPr>
          <a:xfrm>
            <a:off x="7716755" y="3684754"/>
            <a:ext cx="844933" cy="17524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635F05D-7F4F-654B-BE7D-FF7105EF908A}"/>
              </a:ext>
            </a:extLst>
          </p:cNvPr>
          <p:cNvSpPr/>
          <p:nvPr/>
        </p:nvSpPr>
        <p:spPr>
          <a:xfrm>
            <a:off x="5782444" y="4262576"/>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9F14E6C2-C9E2-884D-BC14-5226BA477D28}"/>
              </a:ext>
            </a:extLst>
          </p:cNvPr>
          <p:cNvCxnSpPr/>
          <p:nvPr/>
        </p:nvCxnSpPr>
        <p:spPr>
          <a:xfrm>
            <a:off x="5805112" y="4493404"/>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D1BA8A8-A664-A143-9B46-A1618C798308}"/>
              </a:ext>
            </a:extLst>
          </p:cNvPr>
          <p:cNvSpPr txBox="1"/>
          <p:nvPr/>
        </p:nvSpPr>
        <p:spPr>
          <a:xfrm>
            <a:off x="5712244" y="4325141"/>
            <a:ext cx="927392"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Subscription details</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8BBF8795-531B-144E-8C8C-E897FA69775A}"/>
              </a:ext>
            </a:extLst>
          </p:cNvPr>
          <p:cNvSpPr txBox="1"/>
          <p:nvPr/>
        </p:nvSpPr>
        <p:spPr>
          <a:xfrm>
            <a:off x="8489694" y="4325141"/>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latin typeface="F37 Bolton Bold" pitchFamily="2" charset="77"/>
                <a:ea typeface="Calibri" panose="020F0502020204030204" pitchFamily="34" charset="0"/>
                <a:cs typeface="Times New Roman" panose="02020603050405020304" pitchFamily="18" charset="0"/>
              </a:rPr>
              <a:t>Product</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8EFB80F9-6232-8D41-AF7C-39D6D0742933}"/>
              </a:ext>
            </a:extLst>
          </p:cNvPr>
          <p:cNvSpPr txBox="1"/>
          <p:nvPr/>
        </p:nvSpPr>
        <p:spPr>
          <a:xfrm>
            <a:off x="9069393" y="4325141"/>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State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EBEE88C5-9148-2147-B510-37F478E83A1A}"/>
              </a:ext>
            </a:extLst>
          </p:cNvPr>
          <p:cNvSpPr txBox="1"/>
          <p:nvPr/>
        </p:nvSpPr>
        <p:spPr>
          <a:xfrm>
            <a:off x="9494350" y="4325141"/>
            <a:ext cx="1000613"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Action</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5B803791-2FF0-E742-9FC3-5FDA1DDB70E5}"/>
              </a:ext>
            </a:extLst>
          </p:cNvPr>
          <p:cNvSpPr txBox="1"/>
          <p:nvPr/>
        </p:nvSpPr>
        <p:spPr>
          <a:xfrm>
            <a:off x="8487421" y="4550514"/>
            <a:ext cx="785172" cy="261610"/>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Flight Info Alerts (Preview)</a:t>
            </a:r>
          </a:p>
        </p:txBody>
      </p:sp>
      <p:sp>
        <p:nvSpPr>
          <p:cNvPr id="51" name="TextBox 50">
            <a:extLst>
              <a:ext uri="{FF2B5EF4-FFF2-40B4-BE49-F238E27FC236}">
                <a16:creationId xmlns:a16="http://schemas.microsoft.com/office/drawing/2014/main" id="{466126CA-70B9-BD4F-9C3D-27EC078BC822}"/>
              </a:ext>
            </a:extLst>
          </p:cNvPr>
          <p:cNvSpPr txBox="1"/>
          <p:nvPr/>
        </p:nvSpPr>
        <p:spPr>
          <a:xfrm>
            <a:off x="9059864" y="4550514"/>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Submitted</a:t>
            </a:r>
          </a:p>
        </p:txBody>
      </p:sp>
      <p:sp>
        <p:nvSpPr>
          <p:cNvPr id="52" name="TextBox 51">
            <a:extLst>
              <a:ext uri="{FF2B5EF4-FFF2-40B4-BE49-F238E27FC236}">
                <a16:creationId xmlns:a16="http://schemas.microsoft.com/office/drawing/2014/main" id="{C3329808-7CD9-B54E-A1D3-46CFA8BAC7DB}"/>
              </a:ext>
            </a:extLst>
          </p:cNvPr>
          <p:cNvSpPr txBox="1"/>
          <p:nvPr/>
        </p:nvSpPr>
        <p:spPr>
          <a:xfrm>
            <a:off x="7744430" y="4548326"/>
            <a:ext cx="445956" cy="176972"/>
          </a:xfrm>
          <a:prstGeom prst="rect">
            <a:avLst/>
          </a:prstGeom>
          <a:noFill/>
        </p:spPr>
        <p:txBody>
          <a:bodyPr wrap="none" rtlCol="0">
            <a:spAutoFit/>
          </a:bodyPr>
          <a:lstStyle/>
          <a:p>
            <a:r>
              <a:rPr lang="en-US" sz="550" dirty="0">
                <a:solidFill>
                  <a:schemeClr val="tx2">
                    <a:lumMod val="60000"/>
                    <a:lumOff val="40000"/>
                  </a:schemeClr>
                </a:solidFill>
                <a:latin typeface="F37 Bolton" pitchFamily="2" charset="77"/>
                <a:cs typeface="Times New Roman" panose="02020603050405020304" pitchFamily="18" charset="0"/>
              </a:rPr>
              <a:t>Rename</a:t>
            </a:r>
          </a:p>
        </p:txBody>
      </p:sp>
      <p:sp>
        <p:nvSpPr>
          <p:cNvPr id="54" name="TextBox 53">
            <a:extLst>
              <a:ext uri="{FF2B5EF4-FFF2-40B4-BE49-F238E27FC236}">
                <a16:creationId xmlns:a16="http://schemas.microsoft.com/office/drawing/2014/main" id="{F58D2930-F1E7-3D4C-A179-164EF5A7424B}"/>
              </a:ext>
            </a:extLst>
          </p:cNvPr>
          <p:cNvSpPr txBox="1"/>
          <p:nvPr/>
        </p:nvSpPr>
        <p:spPr>
          <a:xfrm>
            <a:off x="7744430" y="4800809"/>
            <a:ext cx="752129" cy="261610"/>
          </a:xfrm>
          <a:prstGeom prst="rect">
            <a:avLst/>
          </a:prstGeom>
          <a:noFill/>
        </p:spPr>
        <p:txBody>
          <a:bodyPr wrap="none" rtlCol="0">
            <a:spAutoFit/>
          </a:bodyPr>
          <a:lstStyle/>
          <a:p>
            <a:r>
              <a:rPr lang="en-US" sz="550" dirty="0">
                <a:solidFill>
                  <a:schemeClr val="tx2">
                    <a:lumMod val="60000"/>
                    <a:lumOff val="40000"/>
                  </a:schemeClr>
                </a:solidFill>
                <a:latin typeface="F37 Bolton" pitchFamily="2" charset="77"/>
                <a:cs typeface="Times New Roman" panose="02020603050405020304" pitchFamily="18" charset="0"/>
              </a:rPr>
              <a:t>Hide | Regenerate</a:t>
            </a:r>
            <a:br>
              <a:rPr lang="en-US" sz="550" dirty="0">
                <a:solidFill>
                  <a:schemeClr val="tx2">
                    <a:lumMod val="60000"/>
                    <a:lumOff val="40000"/>
                  </a:schemeClr>
                </a:solidFill>
                <a:latin typeface="F37 Bolton" pitchFamily="2" charset="77"/>
                <a:cs typeface="Times New Roman" panose="02020603050405020304" pitchFamily="18" charset="0"/>
              </a:rPr>
            </a:br>
            <a:r>
              <a:rPr lang="en-US" sz="550" dirty="0">
                <a:solidFill>
                  <a:schemeClr val="tx2">
                    <a:lumMod val="60000"/>
                    <a:lumOff val="40000"/>
                  </a:schemeClr>
                </a:solidFill>
                <a:latin typeface="F37 Bolton" pitchFamily="2" charset="77"/>
                <a:cs typeface="Times New Roman" panose="02020603050405020304" pitchFamily="18" charset="0"/>
              </a:rPr>
              <a:t>Hide | Regenerate</a:t>
            </a:r>
          </a:p>
        </p:txBody>
      </p:sp>
      <p:sp>
        <p:nvSpPr>
          <p:cNvPr id="56" name="TextBox 55">
            <a:extLst>
              <a:ext uri="{FF2B5EF4-FFF2-40B4-BE49-F238E27FC236}">
                <a16:creationId xmlns:a16="http://schemas.microsoft.com/office/drawing/2014/main" id="{EF703223-CAC2-6041-825D-9DA8AF1D5320}"/>
              </a:ext>
            </a:extLst>
          </p:cNvPr>
          <p:cNvSpPr txBox="1"/>
          <p:nvPr/>
        </p:nvSpPr>
        <p:spPr>
          <a:xfrm>
            <a:off x="5717229" y="4550514"/>
            <a:ext cx="785172" cy="515526"/>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Name</a:t>
            </a:r>
          </a:p>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Requested on</a:t>
            </a:r>
          </a:p>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01/05/2021</a:t>
            </a:r>
            <a:b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Primary key</a:t>
            </a:r>
          </a:p>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Secondary key</a:t>
            </a:r>
          </a:p>
        </p:txBody>
      </p:sp>
      <p:sp>
        <p:nvSpPr>
          <p:cNvPr id="57" name="TextBox 56">
            <a:extLst>
              <a:ext uri="{FF2B5EF4-FFF2-40B4-BE49-F238E27FC236}">
                <a16:creationId xmlns:a16="http://schemas.microsoft.com/office/drawing/2014/main" id="{EB34D092-8950-A146-845E-88BA9F8F2A1C}"/>
              </a:ext>
            </a:extLst>
          </p:cNvPr>
          <p:cNvSpPr txBox="1"/>
          <p:nvPr/>
        </p:nvSpPr>
        <p:spPr>
          <a:xfrm>
            <a:off x="6378435" y="4550514"/>
            <a:ext cx="1458864" cy="515526"/>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Flight Info Direct (Preview)</a:t>
            </a:r>
          </a:p>
          <a:p>
            <a:endPar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endParaRPr>
          </a:p>
          <a:p>
            <a:b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d1aca97b2a404e23abc547f3oag36017</a:t>
            </a:r>
          </a:p>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d1aca97b2a404e23abc547f3oag36017</a:t>
            </a:r>
          </a:p>
        </p:txBody>
      </p:sp>
      <p:pic>
        <p:nvPicPr>
          <p:cNvPr id="102" name="Picture 101">
            <a:extLst>
              <a:ext uri="{FF2B5EF4-FFF2-40B4-BE49-F238E27FC236}">
                <a16:creationId xmlns:a16="http://schemas.microsoft.com/office/drawing/2014/main" id="{C47752E1-D5D0-5A4B-8C6B-7409640D6D21}"/>
              </a:ext>
            </a:extLst>
          </p:cNvPr>
          <p:cNvPicPr>
            <a:picLocks noChangeAspect="1"/>
          </p:cNvPicPr>
          <p:nvPr/>
        </p:nvPicPr>
        <p:blipFill>
          <a:blip r:embed="rId4"/>
          <a:stretch>
            <a:fillRect/>
          </a:stretch>
        </p:blipFill>
        <p:spPr>
          <a:xfrm>
            <a:off x="3588351" y="1773292"/>
            <a:ext cx="8522010" cy="4761983"/>
          </a:xfrm>
          <a:prstGeom prst="rect">
            <a:avLst/>
          </a:prstGeom>
        </p:spPr>
      </p:pic>
    </p:spTree>
    <p:extLst>
      <p:ext uri="{BB962C8B-B14F-4D97-AF65-F5344CB8AC3E}">
        <p14:creationId xmlns:p14="http://schemas.microsoft.com/office/powerpoint/2010/main" val="373627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4E18D92-4D6B-024F-BC4A-FFF2C3043FF3}"/>
              </a:ext>
            </a:extLst>
          </p:cNvPr>
          <p:cNvSpPr txBox="1">
            <a:spLocks/>
          </p:cNvSpPr>
          <p:nvPr/>
        </p:nvSpPr>
        <p:spPr>
          <a:xfrm>
            <a:off x="755313" y="914400"/>
            <a:ext cx="6064587" cy="438866"/>
          </a:xfrm>
          <a:prstGeom prst="rect">
            <a:avLst/>
          </a:prstGeom>
        </p:spPr>
        <p:txBody>
          <a:bodyPr vert="horz" lIns="0" tIns="45720" rIns="91440" bIns="45720" rtlCol="0" anchor="t">
            <a:noAutofit/>
          </a:bodyPr>
          <a:lstStyle>
            <a:lvl1pPr algn="l" defTabSz="914400" rtl="0" eaLnBrk="1" latinLnBrk="0" hangingPunct="1">
              <a:lnSpc>
                <a:spcPct val="80000"/>
              </a:lnSpc>
              <a:spcBef>
                <a:spcPct val="0"/>
              </a:spcBef>
              <a:buNone/>
              <a:defRPr sz="3200" b="1" kern="1200">
                <a:solidFill>
                  <a:schemeClr val="tx1"/>
                </a:solidFill>
                <a:latin typeface="DIN Condensed Light" panose="020B0506040000020204" pitchFamily="34" charset="77"/>
                <a:ea typeface="DIN Condensed Light" panose="020B0506040000020204" pitchFamily="34" charset="77"/>
                <a:cs typeface="+mj-cs"/>
              </a:defRPr>
            </a:lvl1pPr>
          </a:lstStyle>
          <a:p>
            <a:pPr lvl="0">
              <a:lnSpc>
                <a:spcPct val="70000"/>
              </a:lnSpc>
              <a:defRPr/>
            </a:pPr>
            <a:r>
              <a:rPr lang="en-ZA" sz="2800" b="0" dirty="0">
                <a:latin typeface="F37 Bolton" pitchFamily="2" charset="77"/>
                <a:ea typeface="DIN Condensed Light" panose="020B0506040000020204" pitchFamily="34" charset="0"/>
              </a:rPr>
              <a:t>Profile Completion</a:t>
            </a:r>
          </a:p>
        </p:txBody>
      </p:sp>
      <p:pic>
        <p:nvPicPr>
          <p:cNvPr id="47" name="Picture 46">
            <a:extLst>
              <a:ext uri="{FF2B5EF4-FFF2-40B4-BE49-F238E27FC236}">
                <a16:creationId xmlns:a16="http://schemas.microsoft.com/office/drawing/2014/main" id="{B7A096FC-71B7-AB40-833A-2C228B5B20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46547" y="2108253"/>
            <a:ext cx="5338978" cy="438866"/>
          </a:xfrm>
          <a:prstGeom prst="rect">
            <a:avLst/>
          </a:prstGeom>
        </p:spPr>
      </p:pic>
      <p:sp>
        <p:nvSpPr>
          <p:cNvPr id="28" name="Oval 27">
            <a:extLst>
              <a:ext uri="{FF2B5EF4-FFF2-40B4-BE49-F238E27FC236}">
                <a16:creationId xmlns:a16="http://schemas.microsoft.com/office/drawing/2014/main" id="{3993BE0D-3A3B-4A49-A215-3D9E4A6EA5C5}"/>
              </a:ext>
            </a:extLst>
          </p:cNvPr>
          <p:cNvSpPr/>
          <p:nvPr/>
        </p:nvSpPr>
        <p:spPr>
          <a:xfrm>
            <a:off x="755313" y="1771014"/>
            <a:ext cx="259800" cy="25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4">
            <a:extLst>
              <a:ext uri="{FF2B5EF4-FFF2-40B4-BE49-F238E27FC236}">
                <a16:creationId xmlns:a16="http://schemas.microsoft.com/office/drawing/2014/main" id="{8E715CC6-5F32-464E-9BF0-65D71532F81A}"/>
              </a:ext>
            </a:extLst>
          </p:cNvPr>
          <p:cNvSpPr txBox="1">
            <a:spLocks/>
          </p:cNvSpPr>
          <p:nvPr/>
        </p:nvSpPr>
        <p:spPr>
          <a:xfrm>
            <a:off x="755313" y="1691825"/>
            <a:ext cx="3373864" cy="1222095"/>
          </a:xfrm>
          <a:prstGeom prst="rect">
            <a:avLst/>
          </a:prstGeom>
        </p:spPr>
        <p:txBody>
          <a:bodyPr vert="horz" lIns="0" tIns="45720" rIns="91440" bIns="45720" rtlCol="0" anchor="t">
            <a:noAutofit/>
          </a:bodyPr>
          <a:lstStyle>
            <a:lvl1pPr marL="228600" indent="-228600" algn="l" defTabSz="914400" rtl="0" eaLnBrk="1" latinLnBrk="0" hangingPunct="1">
              <a:lnSpc>
                <a:spcPct val="95000"/>
              </a:lnSpc>
              <a:spcBef>
                <a:spcPts val="1000"/>
              </a:spcBef>
              <a:buFontTx/>
              <a:buBlip>
                <a:blip r:embed="rId3"/>
              </a:buBlip>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5000"/>
              </a:lnSpc>
              <a:spcBef>
                <a:spcPts val="500"/>
              </a:spcBef>
              <a:buFontTx/>
              <a:buBlip>
                <a:blip r:embed="rId3"/>
              </a:buBlip>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5000"/>
              </a:lnSpc>
              <a:spcBef>
                <a:spcPts val="500"/>
              </a:spcBef>
              <a:buFontTx/>
              <a:buBlip>
                <a:blip r:embed="rId3"/>
              </a:buBlip>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5000"/>
              </a:lnSpc>
              <a:spcBef>
                <a:spcPts val="500"/>
              </a:spcBef>
              <a:buFontTx/>
              <a:buBlip>
                <a:blip r:embed="rId3"/>
              </a:buBlip>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b="1" dirty="0">
                <a:latin typeface="F37 Bolton Bold" pitchFamily="2" charset="77"/>
              </a:rPr>
              <a:t>       Step six </a:t>
            </a:r>
            <a:br>
              <a:rPr lang="en-GB" sz="2000" b="1" dirty="0">
                <a:latin typeface="F37 Bolton Bold" pitchFamily="2" charset="77"/>
              </a:rPr>
            </a:br>
            <a:br>
              <a:rPr lang="en-GB" sz="1100" b="1" dirty="0">
                <a:latin typeface="F37 Bolton Bold" pitchFamily="2" charset="77"/>
              </a:rPr>
            </a:br>
            <a:r>
              <a:rPr lang="en-GB" sz="1600" dirty="0">
                <a:latin typeface="F37 Bolton Light" panose="00000400000000000000" pitchFamily="50" charset="0"/>
              </a:rPr>
              <a:t>When the subscription is confirmed, you will need to complete your profile by navigating to Products &gt;  Flight Info Alert (preview) &gt; Complete Profile</a:t>
            </a:r>
          </a:p>
        </p:txBody>
      </p:sp>
      <p:grpSp>
        <p:nvGrpSpPr>
          <p:cNvPr id="4" name="Group 3">
            <a:extLst>
              <a:ext uri="{FF2B5EF4-FFF2-40B4-BE49-F238E27FC236}">
                <a16:creationId xmlns:a16="http://schemas.microsoft.com/office/drawing/2014/main" id="{297CA6DA-64C7-6941-B689-ABFBA4295EAA}"/>
              </a:ext>
            </a:extLst>
          </p:cNvPr>
          <p:cNvGrpSpPr/>
          <p:nvPr/>
        </p:nvGrpSpPr>
        <p:grpSpPr>
          <a:xfrm>
            <a:off x="8673694" y="3269378"/>
            <a:ext cx="786562" cy="678768"/>
            <a:chOff x="12345929" y="3510766"/>
            <a:chExt cx="786562" cy="678768"/>
          </a:xfrm>
        </p:grpSpPr>
        <p:grpSp>
          <p:nvGrpSpPr>
            <p:cNvPr id="3" name="Group 2">
              <a:extLst>
                <a:ext uri="{FF2B5EF4-FFF2-40B4-BE49-F238E27FC236}">
                  <a16:creationId xmlns:a16="http://schemas.microsoft.com/office/drawing/2014/main" id="{6EF12D43-56B7-874D-90F4-477E61F55D50}"/>
                </a:ext>
              </a:extLst>
            </p:cNvPr>
            <p:cNvGrpSpPr/>
            <p:nvPr/>
          </p:nvGrpSpPr>
          <p:grpSpPr>
            <a:xfrm>
              <a:off x="12486639" y="3738038"/>
              <a:ext cx="645852" cy="260526"/>
              <a:chOff x="11576455" y="3453426"/>
              <a:chExt cx="457793" cy="184666"/>
            </a:xfrm>
          </p:grpSpPr>
          <p:sp>
            <p:nvSpPr>
              <p:cNvPr id="70" name="Rounded Rectangle 69">
                <a:extLst>
                  <a:ext uri="{FF2B5EF4-FFF2-40B4-BE49-F238E27FC236}">
                    <a16:creationId xmlns:a16="http://schemas.microsoft.com/office/drawing/2014/main" id="{872F3624-0E37-0346-88FE-DB0F99EBC29E}"/>
                  </a:ext>
                </a:extLst>
              </p:cNvPr>
              <p:cNvSpPr/>
              <p:nvPr/>
            </p:nvSpPr>
            <p:spPr>
              <a:xfrm>
                <a:off x="11588827" y="3463761"/>
                <a:ext cx="276148" cy="119246"/>
              </a:xfrm>
              <a:prstGeom prst="roundRect">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3A0BD7B1-EA35-A842-9027-5C848449CA9C}"/>
                  </a:ext>
                </a:extLst>
              </p:cNvPr>
              <p:cNvSpPr txBox="1"/>
              <p:nvPr/>
            </p:nvSpPr>
            <p:spPr>
              <a:xfrm>
                <a:off x="11576455" y="3453426"/>
                <a:ext cx="457793" cy="184666"/>
              </a:xfrm>
              <a:prstGeom prst="rect">
                <a:avLst/>
              </a:prstGeom>
              <a:noFill/>
            </p:spPr>
            <p:txBody>
              <a:bodyPr wrap="square" rtlCol="0">
                <a:spAutoFit/>
              </a:bodyPr>
              <a:lstStyle/>
              <a:p>
                <a:pPr marL="0" marR="0">
                  <a:spcBef>
                    <a:spcPts val="0"/>
                  </a:spcBef>
                  <a:spcAft>
                    <a:spcPts val="0"/>
                  </a:spcAft>
                </a:pPr>
                <a:r>
                  <a:rPr lang="en-US" sz="600" b="1" dirty="0">
                    <a:solidFill>
                      <a:schemeClr val="bg1"/>
                    </a:solidFill>
                    <a:effectLst/>
                    <a:latin typeface="F37 Bolton Bold" pitchFamily="2" charset="77"/>
                    <a:ea typeface="Times New Roman" panose="02020603050405020304" pitchFamily="18" charset="0"/>
                    <a:cs typeface="Times New Roman" panose="02020603050405020304" pitchFamily="18" charset="0"/>
                  </a:rPr>
                  <a:t>Try it &gt;</a:t>
                </a:r>
                <a:endParaRPr lang="en-US" sz="600" b="1" dirty="0">
                  <a:solidFill>
                    <a:schemeClr val="bg1"/>
                  </a:solidFill>
                  <a:effectLst/>
                  <a:latin typeface="F37 Bolton Bold" pitchFamily="2" charset="77"/>
                  <a:ea typeface="Calibri" panose="020F0502020204030204" pitchFamily="34" charset="0"/>
                  <a:cs typeface="Times New Roman" panose="02020603050405020304" pitchFamily="18" charset="0"/>
                </a:endParaRPr>
              </a:p>
            </p:txBody>
          </p:sp>
        </p:grpSp>
        <p:sp>
          <p:nvSpPr>
            <p:cNvPr id="86" name="Oval 85">
              <a:extLst>
                <a:ext uri="{FF2B5EF4-FFF2-40B4-BE49-F238E27FC236}">
                  <a16:creationId xmlns:a16="http://schemas.microsoft.com/office/drawing/2014/main" id="{B8535058-DD97-1541-9045-4704D0A74599}"/>
                </a:ext>
              </a:extLst>
            </p:cNvPr>
            <p:cNvSpPr/>
            <p:nvPr/>
          </p:nvSpPr>
          <p:spPr>
            <a:xfrm>
              <a:off x="12345929" y="3510766"/>
              <a:ext cx="678768" cy="6787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3" name="Picture 122">
            <a:extLst>
              <a:ext uri="{FF2B5EF4-FFF2-40B4-BE49-F238E27FC236}">
                <a16:creationId xmlns:a16="http://schemas.microsoft.com/office/drawing/2014/main" id="{38C838CD-24CA-734E-B79B-04FE68D677AD}"/>
              </a:ext>
            </a:extLst>
          </p:cNvPr>
          <p:cNvPicPr>
            <a:picLocks noChangeAspect="1"/>
          </p:cNvPicPr>
          <p:nvPr/>
        </p:nvPicPr>
        <p:blipFill rotWithShape="1">
          <a:blip r:embed="rId4"/>
          <a:srcRect t="14897" b="74825"/>
          <a:stretch/>
        </p:blipFill>
        <p:spPr>
          <a:xfrm>
            <a:off x="5768641" y="2925759"/>
            <a:ext cx="4803859" cy="232651"/>
          </a:xfrm>
          <a:prstGeom prst="rect">
            <a:avLst/>
          </a:prstGeom>
        </p:spPr>
      </p:pic>
      <p:sp>
        <p:nvSpPr>
          <p:cNvPr id="124" name="Rectangle 123">
            <a:extLst>
              <a:ext uri="{FF2B5EF4-FFF2-40B4-BE49-F238E27FC236}">
                <a16:creationId xmlns:a16="http://schemas.microsoft.com/office/drawing/2014/main" id="{A0D166D6-B471-0A43-861F-DEB259E984E9}"/>
              </a:ext>
            </a:extLst>
          </p:cNvPr>
          <p:cNvSpPr/>
          <p:nvPr/>
        </p:nvSpPr>
        <p:spPr>
          <a:xfrm>
            <a:off x="5815174" y="2698679"/>
            <a:ext cx="1065087" cy="9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a:extLst>
              <a:ext uri="{FF2B5EF4-FFF2-40B4-BE49-F238E27FC236}">
                <a16:creationId xmlns:a16="http://schemas.microsoft.com/office/drawing/2014/main" id="{FA830A80-5CA1-4143-8992-F608C55ADC4E}"/>
              </a:ext>
            </a:extLst>
          </p:cNvPr>
          <p:cNvSpPr txBox="1"/>
          <p:nvPr/>
        </p:nvSpPr>
        <p:spPr>
          <a:xfrm>
            <a:off x="5712244" y="2730911"/>
            <a:ext cx="1807925" cy="230832"/>
          </a:xfrm>
          <a:prstGeom prst="rect">
            <a:avLst/>
          </a:prstGeom>
          <a:noFill/>
        </p:spPr>
        <p:txBody>
          <a:bodyPr wrap="square" rtlCol="0">
            <a:spAutoFit/>
          </a:bodyPr>
          <a:lstStyle/>
          <a:p>
            <a:pPr marL="0" marR="0">
              <a:spcBef>
                <a:spcPts val="0"/>
              </a:spcBef>
              <a:spcAft>
                <a:spcPts val="0"/>
              </a:spcAft>
            </a:pPr>
            <a:r>
              <a:rPr lang="en-US" sz="9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Flight Info Alerts (Preview)</a:t>
            </a:r>
            <a:endParaRPr lang="en-US" sz="9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1EBEE66C-0F53-654D-BC1E-5D986464301E}"/>
              </a:ext>
            </a:extLst>
          </p:cNvPr>
          <p:cNvSpPr txBox="1"/>
          <p:nvPr/>
        </p:nvSpPr>
        <p:spPr>
          <a:xfrm>
            <a:off x="5717229" y="3133157"/>
            <a:ext cx="5338978" cy="230832"/>
          </a:xfrm>
          <a:prstGeom prst="rect">
            <a:avLst/>
          </a:prstGeom>
          <a:noFill/>
        </p:spPr>
        <p:txBody>
          <a:bodyPr wrap="square" rtlCol="0">
            <a:spAutoFit/>
          </a:bodyPr>
          <a:lstStyle/>
          <a:p>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Flight Info Alerts enables customers to access near real-time change events in the full spectrum </a:t>
            </a:r>
            <a:b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of schedules data that OAG holds without needing an API lookup</a:t>
            </a:r>
          </a:p>
        </p:txBody>
      </p:sp>
      <p:sp>
        <p:nvSpPr>
          <p:cNvPr id="127" name="TextBox 126">
            <a:extLst>
              <a:ext uri="{FF2B5EF4-FFF2-40B4-BE49-F238E27FC236}">
                <a16:creationId xmlns:a16="http://schemas.microsoft.com/office/drawing/2014/main" id="{1C82363D-60DD-3B40-8FFB-03B56F55A05D}"/>
              </a:ext>
            </a:extLst>
          </p:cNvPr>
          <p:cNvSpPr txBox="1"/>
          <p:nvPr/>
        </p:nvSpPr>
        <p:spPr>
          <a:xfrm>
            <a:off x="5712244" y="3325552"/>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Complete Profile</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01795051-1375-E941-ADD1-6208A58ACFFE}"/>
              </a:ext>
            </a:extLst>
          </p:cNvPr>
          <p:cNvSpPr txBox="1"/>
          <p:nvPr/>
        </p:nvSpPr>
        <p:spPr>
          <a:xfrm>
            <a:off x="5717228" y="3491915"/>
            <a:ext cx="4569771" cy="230832"/>
          </a:xfrm>
          <a:prstGeom prst="rect">
            <a:avLst/>
          </a:prstGeom>
          <a:noFill/>
        </p:spPr>
        <p:txBody>
          <a:bodyPr wrap="square" rtlCol="0">
            <a:spAutoFit/>
          </a:bodyPr>
          <a:lstStyle/>
          <a:p>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Creates the customer profile along with the dedicated eventhub, by the provided subscription ID, subscription </a:t>
            </a:r>
            <a:b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br>
            <a:r>
              <a:rPr lang="en-US" sz="4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key and mandatory parameters. Returns the customer account ID and security access key </a:t>
            </a:r>
          </a:p>
        </p:txBody>
      </p:sp>
      <p:grpSp>
        <p:nvGrpSpPr>
          <p:cNvPr id="129" name="Group 128">
            <a:extLst>
              <a:ext uri="{FF2B5EF4-FFF2-40B4-BE49-F238E27FC236}">
                <a16:creationId xmlns:a16="http://schemas.microsoft.com/office/drawing/2014/main" id="{2F949210-D44A-A440-85E1-3C370D93C3D8}"/>
              </a:ext>
            </a:extLst>
          </p:cNvPr>
          <p:cNvGrpSpPr/>
          <p:nvPr/>
        </p:nvGrpSpPr>
        <p:grpSpPr>
          <a:xfrm>
            <a:off x="5800022" y="3737178"/>
            <a:ext cx="1138076" cy="169277"/>
            <a:chOff x="5800022" y="4014056"/>
            <a:chExt cx="1138076" cy="169277"/>
          </a:xfrm>
        </p:grpSpPr>
        <p:sp>
          <p:nvSpPr>
            <p:cNvPr id="130" name="TextBox 129">
              <a:extLst>
                <a:ext uri="{FF2B5EF4-FFF2-40B4-BE49-F238E27FC236}">
                  <a16:creationId xmlns:a16="http://schemas.microsoft.com/office/drawing/2014/main" id="{6CFF4223-2757-9B4D-BBC3-2022BEB54499}"/>
                </a:ext>
              </a:extLst>
            </p:cNvPr>
            <p:cNvSpPr txBox="1"/>
            <p:nvPr/>
          </p:nvSpPr>
          <p:spPr>
            <a:xfrm>
              <a:off x="5800022" y="4014056"/>
              <a:ext cx="1138076" cy="169277"/>
            </a:xfrm>
            <a:prstGeom prst="rect">
              <a:avLst/>
            </a:prstGeom>
            <a:noFill/>
          </p:spPr>
          <p:txBody>
            <a:bodyPr wrap="square" rtlCol="0">
              <a:spAutoFit/>
            </a:bodyPr>
            <a:lstStyle/>
            <a:p>
              <a:r>
                <a:rPr lang="en-US" sz="500" dirty="0">
                  <a:solidFill>
                    <a:schemeClr val="tx2">
                      <a:lumMod val="60000"/>
                      <a:lumOff val="40000"/>
                    </a:schemeClr>
                  </a:solidFill>
                  <a:latin typeface="+mj-lt"/>
                  <a:cs typeface="Times New Roman" panose="02020603050405020304" pitchFamily="18" charset="0"/>
                </a:rPr>
                <a:t>Profile</a:t>
              </a:r>
            </a:p>
          </p:txBody>
        </p:sp>
        <p:sp>
          <p:nvSpPr>
            <p:cNvPr id="131" name="Rectangle 130">
              <a:extLst>
                <a:ext uri="{FF2B5EF4-FFF2-40B4-BE49-F238E27FC236}">
                  <a16:creationId xmlns:a16="http://schemas.microsoft.com/office/drawing/2014/main" id="{94E3F463-C9EF-A244-B9B7-70D9FC3B6904}"/>
                </a:ext>
              </a:extLst>
            </p:cNvPr>
            <p:cNvSpPr/>
            <p:nvPr/>
          </p:nvSpPr>
          <p:spPr>
            <a:xfrm>
              <a:off x="5815174" y="4020397"/>
              <a:ext cx="336810" cy="152941"/>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2" name="TextBox 131">
            <a:extLst>
              <a:ext uri="{FF2B5EF4-FFF2-40B4-BE49-F238E27FC236}">
                <a16:creationId xmlns:a16="http://schemas.microsoft.com/office/drawing/2014/main" id="{68D20169-A5DA-F34A-9F93-652C620518B1}"/>
              </a:ext>
            </a:extLst>
          </p:cNvPr>
          <p:cNvSpPr txBox="1"/>
          <p:nvPr/>
        </p:nvSpPr>
        <p:spPr>
          <a:xfrm>
            <a:off x="5712244" y="3933299"/>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133" name="TextBox 132">
            <a:extLst>
              <a:ext uri="{FF2B5EF4-FFF2-40B4-BE49-F238E27FC236}">
                <a16:creationId xmlns:a16="http://schemas.microsoft.com/office/drawing/2014/main" id="{EC41BEFE-84D1-384C-AA95-60AE68BC664D}"/>
              </a:ext>
            </a:extLst>
          </p:cNvPr>
          <p:cNvSpPr txBox="1"/>
          <p:nvPr/>
        </p:nvSpPr>
        <p:spPr>
          <a:xfrm>
            <a:off x="5717228" y="4104269"/>
            <a:ext cx="4569771" cy="176972"/>
          </a:xfrm>
          <a:prstGeom prst="rect">
            <a:avLst/>
          </a:prstGeom>
          <a:noFill/>
        </p:spPr>
        <p:txBody>
          <a:bodyPr wrap="square" rtlCol="0">
            <a:spAutoFit/>
          </a:bodyPr>
          <a:lstStyle/>
          <a:p>
            <a:r>
              <a:rPr lang="en-US" sz="400" b="1" dirty="0">
                <a:solidFill>
                  <a:srgbClr val="00B050"/>
                </a:solidFill>
                <a:latin typeface="F37 Bolton Light Italic" pitchFamily="2" charset="77"/>
                <a:ea typeface="Times New Roman" panose="02020603050405020304" pitchFamily="18" charset="0"/>
                <a:cs typeface="Times New Roman" panose="02020603050405020304" pitchFamily="18" charset="0"/>
              </a:rPr>
              <a:t>POST  </a:t>
            </a:r>
            <a:r>
              <a:rPr lang="en-US" sz="550" dirty="0">
                <a:solidFill>
                  <a:schemeClr val="tx1">
                    <a:lumMod val="75000"/>
                    <a:lumOff val="25000"/>
                  </a:schemeClr>
                </a:solidFill>
                <a:latin typeface="F37 Bolton Light" pitchFamily="2" charset="77"/>
                <a:cs typeface="Times New Roman" panose="02020603050405020304" pitchFamily="18" charset="0"/>
              </a:rPr>
              <a:t>https://flightinfoalerts-apim-di.azure.net/flight-info-alerts/profile </a:t>
            </a:r>
          </a:p>
        </p:txBody>
      </p:sp>
      <p:sp>
        <p:nvSpPr>
          <p:cNvPr id="134" name="Rectangle 133">
            <a:extLst>
              <a:ext uri="{FF2B5EF4-FFF2-40B4-BE49-F238E27FC236}">
                <a16:creationId xmlns:a16="http://schemas.microsoft.com/office/drawing/2014/main" id="{0D1E5BDB-4E3C-9740-8C2D-4B4E3ECD4AD9}"/>
              </a:ext>
            </a:extLst>
          </p:cNvPr>
          <p:cNvSpPr/>
          <p:nvPr/>
        </p:nvSpPr>
        <p:spPr>
          <a:xfrm>
            <a:off x="5782444" y="4446661"/>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5" name="Straight Connector 134">
            <a:extLst>
              <a:ext uri="{FF2B5EF4-FFF2-40B4-BE49-F238E27FC236}">
                <a16:creationId xmlns:a16="http://schemas.microsoft.com/office/drawing/2014/main" id="{15991D12-A55D-F848-8CB0-A4BEDC940F56}"/>
              </a:ext>
            </a:extLst>
          </p:cNvPr>
          <p:cNvCxnSpPr/>
          <p:nvPr/>
        </p:nvCxnSpPr>
        <p:spPr>
          <a:xfrm>
            <a:off x="5805112" y="4599535"/>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59A12EDD-9B80-794C-8C8F-3359CD5EE4A7}"/>
              </a:ext>
            </a:extLst>
          </p:cNvPr>
          <p:cNvSpPr txBox="1"/>
          <p:nvPr/>
        </p:nvSpPr>
        <p:spPr>
          <a:xfrm>
            <a:off x="5712244"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Name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37" name="TextBox 136">
            <a:extLst>
              <a:ext uri="{FF2B5EF4-FFF2-40B4-BE49-F238E27FC236}">
                <a16:creationId xmlns:a16="http://schemas.microsoft.com/office/drawing/2014/main" id="{3E714BFD-0F74-5040-9E64-2D70DA17849D}"/>
              </a:ext>
            </a:extLst>
          </p:cNvPr>
          <p:cNvSpPr txBox="1"/>
          <p:nvPr/>
        </p:nvSpPr>
        <p:spPr>
          <a:xfrm>
            <a:off x="6713730"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Required</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38" name="TextBox 137">
            <a:extLst>
              <a:ext uri="{FF2B5EF4-FFF2-40B4-BE49-F238E27FC236}">
                <a16:creationId xmlns:a16="http://schemas.microsoft.com/office/drawing/2014/main" id="{D98E8AEB-D2E1-794E-A26C-D3115660473E}"/>
              </a:ext>
            </a:extLst>
          </p:cNvPr>
          <p:cNvSpPr txBox="1"/>
          <p:nvPr/>
        </p:nvSpPr>
        <p:spPr>
          <a:xfrm>
            <a:off x="7395901" y="4431272"/>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Type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8FD1C962-A050-A94A-8671-44DB3EEDDF55}"/>
              </a:ext>
            </a:extLst>
          </p:cNvPr>
          <p:cNvSpPr txBox="1"/>
          <p:nvPr/>
        </p:nvSpPr>
        <p:spPr>
          <a:xfrm>
            <a:off x="7990987" y="4431272"/>
            <a:ext cx="1000613"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Description</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40" name="TextBox 139">
            <a:extLst>
              <a:ext uri="{FF2B5EF4-FFF2-40B4-BE49-F238E27FC236}">
                <a16:creationId xmlns:a16="http://schemas.microsoft.com/office/drawing/2014/main" id="{CB99ABD5-A694-E046-99AC-26B168AD1D57}"/>
              </a:ext>
            </a:extLst>
          </p:cNvPr>
          <p:cNvSpPr txBox="1"/>
          <p:nvPr/>
        </p:nvSpPr>
        <p:spPr>
          <a:xfrm>
            <a:off x="5717229"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Subscription key</a:t>
            </a:r>
          </a:p>
        </p:txBody>
      </p:sp>
      <p:sp>
        <p:nvSpPr>
          <p:cNvPr id="141" name="TextBox 140">
            <a:extLst>
              <a:ext uri="{FF2B5EF4-FFF2-40B4-BE49-F238E27FC236}">
                <a16:creationId xmlns:a16="http://schemas.microsoft.com/office/drawing/2014/main" id="{725C9EB3-ADCB-6949-87B7-7E2D95A55AAA}"/>
              </a:ext>
            </a:extLst>
          </p:cNvPr>
          <p:cNvSpPr txBox="1"/>
          <p:nvPr/>
        </p:nvSpPr>
        <p:spPr>
          <a:xfrm>
            <a:off x="6711457"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true</a:t>
            </a:r>
          </a:p>
        </p:txBody>
      </p:sp>
      <p:sp>
        <p:nvSpPr>
          <p:cNvPr id="142" name="TextBox 141">
            <a:extLst>
              <a:ext uri="{FF2B5EF4-FFF2-40B4-BE49-F238E27FC236}">
                <a16:creationId xmlns:a16="http://schemas.microsoft.com/office/drawing/2014/main" id="{DC4EDBF0-40D2-C448-997A-4EE9C03E139D}"/>
              </a:ext>
            </a:extLst>
          </p:cNvPr>
          <p:cNvSpPr txBox="1"/>
          <p:nvPr/>
        </p:nvSpPr>
        <p:spPr>
          <a:xfrm>
            <a:off x="7386372" y="4589478"/>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string</a:t>
            </a:r>
          </a:p>
        </p:txBody>
      </p:sp>
      <p:sp>
        <p:nvSpPr>
          <p:cNvPr id="143" name="TextBox 142">
            <a:extLst>
              <a:ext uri="{FF2B5EF4-FFF2-40B4-BE49-F238E27FC236}">
                <a16:creationId xmlns:a16="http://schemas.microsoft.com/office/drawing/2014/main" id="{1B2FF361-A7B1-564A-A38B-B423FCAAEAE4}"/>
              </a:ext>
            </a:extLst>
          </p:cNvPr>
          <p:cNvSpPr txBox="1"/>
          <p:nvPr/>
        </p:nvSpPr>
        <p:spPr>
          <a:xfrm>
            <a:off x="5712244" y="4240456"/>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 headers</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grpSp>
        <p:nvGrpSpPr>
          <p:cNvPr id="144" name="Group 143">
            <a:extLst>
              <a:ext uri="{FF2B5EF4-FFF2-40B4-BE49-F238E27FC236}">
                <a16:creationId xmlns:a16="http://schemas.microsoft.com/office/drawing/2014/main" id="{347CCA50-5AD4-124A-AB0C-A93D72A3FAC5}"/>
              </a:ext>
            </a:extLst>
          </p:cNvPr>
          <p:cNvGrpSpPr/>
          <p:nvPr/>
        </p:nvGrpSpPr>
        <p:grpSpPr>
          <a:xfrm>
            <a:off x="5712244" y="4736505"/>
            <a:ext cx="4357107" cy="594907"/>
            <a:chOff x="5712244" y="4785868"/>
            <a:chExt cx="4357107" cy="594907"/>
          </a:xfrm>
        </p:grpSpPr>
        <p:sp>
          <p:nvSpPr>
            <p:cNvPr id="145" name="TextBox 144">
              <a:extLst>
                <a:ext uri="{FF2B5EF4-FFF2-40B4-BE49-F238E27FC236}">
                  <a16:creationId xmlns:a16="http://schemas.microsoft.com/office/drawing/2014/main" id="{EEFA51EE-E861-CF44-B30E-B89949AC803A}"/>
                </a:ext>
              </a:extLst>
            </p:cNvPr>
            <p:cNvSpPr txBox="1"/>
            <p:nvPr/>
          </p:nvSpPr>
          <p:spPr>
            <a:xfrm>
              <a:off x="5712244" y="4785868"/>
              <a:ext cx="1807925" cy="215444"/>
            </a:xfrm>
            <a:prstGeom prst="rect">
              <a:avLst/>
            </a:prstGeom>
            <a:noFill/>
          </p:spPr>
          <p:txBody>
            <a:bodyPr wrap="square" rtlCol="0">
              <a:spAutoFit/>
            </a:bodyPr>
            <a:lstStyle/>
            <a:p>
              <a:pPr marL="0" marR="0">
                <a:spcBef>
                  <a:spcPts val="0"/>
                </a:spcBef>
                <a:spcAft>
                  <a:spcPts val="0"/>
                </a:spcAft>
              </a:pPr>
              <a:r>
                <a:rPr lang="en-US" sz="800" dirty="0">
                  <a:solidFill>
                    <a:schemeClr val="tx1">
                      <a:lumMod val="75000"/>
                      <a:lumOff val="25000"/>
                    </a:schemeClr>
                  </a:solidFill>
                  <a:effectLst/>
                  <a:latin typeface="F37 Bolton" pitchFamily="2" charset="77"/>
                  <a:ea typeface="Times New Roman" panose="02020603050405020304" pitchFamily="18" charset="0"/>
                  <a:cs typeface="Times New Roman" panose="02020603050405020304" pitchFamily="18" charset="0"/>
                </a:rPr>
                <a:t>Request body</a:t>
              </a:r>
              <a:endParaRPr lang="en-US" sz="800" dirty="0">
                <a:solidFill>
                  <a:schemeClr val="tx1">
                    <a:lumMod val="75000"/>
                    <a:lumOff val="25000"/>
                  </a:schemeClr>
                </a:solidFill>
                <a:effectLst/>
                <a:latin typeface="F37 Bolton" pitchFamily="2" charset="77"/>
                <a:ea typeface="Calibri" panose="020F0502020204030204" pitchFamily="34" charset="0"/>
                <a:cs typeface="Times New Roman" panose="02020603050405020304" pitchFamily="18" charset="0"/>
              </a:endParaRPr>
            </a:p>
          </p:txBody>
        </p:sp>
        <p:sp>
          <p:nvSpPr>
            <p:cNvPr id="146" name="Rectangle 145">
              <a:extLst>
                <a:ext uri="{FF2B5EF4-FFF2-40B4-BE49-F238E27FC236}">
                  <a16:creationId xmlns:a16="http://schemas.microsoft.com/office/drawing/2014/main" id="{F34D6584-61CE-BB48-82B3-54DF4A28DB0E}"/>
                </a:ext>
              </a:extLst>
            </p:cNvPr>
            <p:cNvSpPr/>
            <p:nvPr/>
          </p:nvSpPr>
          <p:spPr>
            <a:xfrm>
              <a:off x="5782444" y="4976348"/>
              <a:ext cx="4286907" cy="2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7" name="Straight Connector 146">
              <a:extLst>
                <a:ext uri="{FF2B5EF4-FFF2-40B4-BE49-F238E27FC236}">
                  <a16:creationId xmlns:a16="http://schemas.microsoft.com/office/drawing/2014/main" id="{DCBA4DB5-843C-9F44-A542-11C076957BE9}"/>
                </a:ext>
              </a:extLst>
            </p:cNvPr>
            <p:cNvCxnSpPr/>
            <p:nvPr/>
          </p:nvCxnSpPr>
          <p:spPr>
            <a:xfrm>
              <a:off x="5805112" y="5129222"/>
              <a:ext cx="421155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619CBE2D-56ED-CD43-A5CA-8EB4F01120F2}"/>
                </a:ext>
              </a:extLst>
            </p:cNvPr>
            <p:cNvSpPr txBox="1"/>
            <p:nvPr/>
          </p:nvSpPr>
          <p:spPr>
            <a:xfrm>
              <a:off x="5712244"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Name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49" name="TextBox 148">
              <a:extLst>
                <a:ext uri="{FF2B5EF4-FFF2-40B4-BE49-F238E27FC236}">
                  <a16:creationId xmlns:a16="http://schemas.microsoft.com/office/drawing/2014/main" id="{E70B0A9A-706B-0A48-94CB-8A5921DBFB6C}"/>
                </a:ext>
              </a:extLst>
            </p:cNvPr>
            <p:cNvSpPr txBox="1"/>
            <p:nvPr/>
          </p:nvSpPr>
          <p:spPr>
            <a:xfrm>
              <a:off x="6713730"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Required</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50" name="TextBox 149">
              <a:extLst>
                <a:ext uri="{FF2B5EF4-FFF2-40B4-BE49-F238E27FC236}">
                  <a16:creationId xmlns:a16="http://schemas.microsoft.com/office/drawing/2014/main" id="{4ED6F8B4-CAC2-3E47-88A2-C7D8FEEA2AD2}"/>
                </a:ext>
              </a:extLst>
            </p:cNvPr>
            <p:cNvSpPr txBox="1"/>
            <p:nvPr/>
          </p:nvSpPr>
          <p:spPr>
            <a:xfrm>
              <a:off x="7395901" y="4960959"/>
              <a:ext cx="579699"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Type</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51" name="TextBox 150">
              <a:extLst>
                <a:ext uri="{FF2B5EF4-FFF2-40B4-BE49-F238E27FC236}">
                  <a16:creationId xmlns:a16="http://schemas.microsoft.com/office/drawing/2014/main" id="{386C75FB-5683-4B4E-9B13-5D253BD906A9}"/>
                </a:ext>
              </a:extLst>
            </p:cNvPr>
            <p:cNvSpPr txBox="1"/>
            <p:nvPr/>
          </p:nvSpPr>
          <p:spPr>
            <a:xfrm>
              <a:off x="7990987" y="4960959"/>
              <a:ext cx="1000613" cy="184666"/>
            </a:xfrm>
            <a:prstGeom prst="rect">
              <a:avLst/>
            </a:prstGeom>
            <a:noFill/>
          </p:spPr>
          <p:txBody>
            <a:bodyPr wrap="square" rtlCol="0">
              <a:spAutoFit/>
            </a:bodyPr>
            <a:lstStyle/>
            <a:p>
              <a:pPr marL="0" marR="0">
                <a:spcBef>
                  <a:spcPts val="0"/>
                </a:spcBef>
                <a:spcAft>
                  <a:spcPts val="0"/>
                </a:spcAft>
              </a:pPr>
              <a:r>
                <a:rPr lang="en-US" sz="600" b="1" dirty="0">
                  <a:solidFill>
                    <a:schemeClr val="tx1">
                      <a:lumMod val="75000"/>
                      <a:lumOff val="25000"/>
                    </a:schemeClr>
                  </a:solidFill>
                  <a:effectLst/>
                  <a:latin typeface="F37 Bolton Bold" pitchFamily="2" charset="77"/>
                  <a:ea typeface="Times New Roman" panose="02020603050405020304" pitchFamily="18" charset="0"/>
                  <a:cs typeface="Times New Roman" panose="02020603050405020304" pitchFamily="18" charset="0"/>
                </a:rPr>
                <a:t>Description</a:t>
              </a:r>
              <a:endParaRPr lang="en-US" sz="600" b="1" dirty="0">
                <a:solidFill>
                  <a:schemeClr val="tx1">
                    <a:lumMod val="75000"/>
                    <a:lumOff val="25000"/>
                  </a:schemeClr>
                </a:solidFill>
                <a:effectLst/>
                <a:latin typeface="F37 Bolton Bold" pitchFamily="2" charset="77"/>
                <a:ea typeface="Calibri" panose="020F0502020204030204" pitchFamily="34" charset="0"/>
                <a:cs typeface="Times New Roman" panose="02020603050405020304" pitchFamily="18" charset="0"/>
              </a:endParaRPr>
            </a:p>
          </p:txBody>
        </p:sp>
        <p:sp>
          <p:nvSpPr>
            <p:cNvPr id="152" name="TextBox 151">
              <a:extLst>
                <a:ext uri="{FF2B5EF4-FFF2-40B4-BE49-F238E27FC236}">
                  <a16:creationId xmlns:a16="http://schemas.microsoft.com/office/drawing/2014/main" id="{7E3DF36D-847E-2B47-9068-FE0BC7DEDA66}"/>
                </a:ext>
              </a:extLst>
            </p:cNvPr>
            <p:cNvSpPr txBox="1"/>
            <p:nvPr/>
          </p:nvSpPr>
          <p:spPr>
            <a:xfrm>
              <a:off x="5717229"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accountid</a:t>
              </a:r>
            </a:p>
          </p:txBody>
        </p:sp>
        <p:sp>
          <p:nvSpPr>
            <p:cNvPr id="153" name="TextBox 152">
              <a:extLst>
                <a:ext uri="{FF2B5EF4-FFF2-40B4-BE49-F238E27FC236}">
                  <a16:creationId xmlns:a16="http://schemas.microsoft.com/office/drawing/2014/main" id="{70F4D427-3278-894E-88B3-8523B21B0F81}"/>
                </a:ext>
              </a:extLst>
            </p:cNvPr>
            <p:cNvSpPr txBox="1"/>
            <p:nvPr/>
          </p:nvSpPr>
          <p:spPr>
            <a:xfrm>
              <a:off x="6711457"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false</a:t>
              </a:r>
            </a:p>
          </p:txBody>
        </p:sp>
        <p:sp>
          <p:nvSpPr>
            <p:cNvPr id="154" name="TextBox 153">
              <a:extLst>
                <a:ext uri="{FF2B5EF4-FFF2-40B4-BE49-F238E27FC236}">
                  <a16:creationId xmlns:a16="http://schemas.microsoft.com/office/drawing/2014/main" id="{03DE785E-F3C7-1F4C-9203-A79B312F3B5D}"/>
                </a:ext>
              </a:extLst>
            </p:cNvPr>
            <p:cNvSpPr txBox="1"/>
            <p:nvPr/>
          </p:nvSpPr>
          <p:spPr>
            <a:xfrm>
              <a:off x="7386372" y="5119165"/>
              <a:ext cx="785172" cy="180881"/>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string</a:t>
              </a:r>
            </a:p>
          </p:txBody>
        </p:sp>
        <p:sp>
          <p:nvSpPr>
            <p:cNvPr id="155" name="TextBox 154">
              <a:extLst>
                <a:ext uri="{FF2B5EF4-FFF2-40B4-BE49-F238E27FC236}">
                  <a16:creationId xmlns:a16="http://schemas.microsoft.com/office/drawing/2014/main" id="{7BBC192E-C940-C845-A077-3B2F29FBD3E5}"/>
                </a:ext>
              </a:extLst>
            </p:cNvPr>
            <p:cNvSpPr txBox="1"/>
            <p:nvPr/>
          </p:nvSpPr>
          <p:spPr>
            <a:xfrm>
              <a:off x="7999689" y="5119165"/>
              <a:ext cx="1478848" cy="261610"/>
            </a:xfrm>
            <a:prstGeom prst="rect">
              <a:avLst/>
            </a:prstGeom>
            <a:noFill/>
          </p:spPr>
          <p:txBody>
            <a:bodyPr wrap="square" rtlCol="0">
              <a:spAutoFit/>
            </a:bodyPr>
            <a:lstStyle/>
            <a:p>
              <a:r>
                <a:rPr lang="en-US" sz="550" dirty="0">
                  <a:solidFill>
                    <a:schemeClr val="tx1">
                      <a:lumMod val="75000"/>
                      <a:lumOff val="25000"/>
                    </a:schemeClr>
                  </a:solidFill>
                  <a:latin typeface="F37 Bolton Light" pitchFamily="2" charset="77"/>
                  <a:ea typeface="Times New Roman" panose="02020603050405020304" pitchFamily="18" charset="0"/>
                  <a:cs typeface="Times New Roman" panose="02020603050405020304" pitchFamily="18" charset="0"/>
                </a:rPr>
                <a:t>Alphanumeric characters generated on the creation of the customer account ID</a:t>
              </a:r>
            </a:p>
          </p:txBody>
        </p:sp>
      </p:grpSp>
      <p:pic>
        <p:nvPicPr>
          <p:cNvPr id="162" name="Picture 161">
            <a:extLst>
              <a:ext uri="{FF2B5EF4-FFF2-40B4-BE49-F238E27FC236}">
                <a16:creationId xmlns:a16="http://schemas.microsoft.com/office/drawing/2014/main" id="{637A721E-030B-0643-8547-7D70A17E42AB}"/>
              </a:ext>
            </a:extLst>
          </p:cNvPr>
          <p:cNvPicPr>
            <a:picLocks noChangeAspect="1"/>
          </p:cNvPicPr>
          <p:nvPr/>
        </p:nvPicPr>
        <p:blipFill>
          <a:blip r:embed="rId5"/>
          <a:stretch>
            <a:fillRect/>
          </a:stretch>
        </p:blipFill>
        <p:spPr>
          <a:xfrm>
            <a:off x="3588351" y="1773292"/>
            <a:ext cx="8522010" cy="4761983"/>
          </a:xfrm>
          <a:prstGeom prst="rect">
            <a:avLst/>
          </a:prstGeom>
        </p:spPr>
      </p:pic>
    </p:spTree>
    <p:extLst>
      <p:ext uri="{BB962C8B-B14F-4D97-AF65-F5344CB8AC3E}">
        <p14:creationId xmlns:p14="http://schemas.microsoft.com/office/powerpoint/2010/main" val="844387972"/>
      </p:ext>
    </p:extLst>
  </p:cSld>
  <p:clrMapOvr>
    <a:masterClrMapping/>
  </p:clrMapOvr>
</p:sld>
</file>

<file path=ppt/theme/theme1.xml><?xml version="1.0" encoding="utf-8"?>
<a:theme xmlns:a="http://schemas.openxmlformats.org/drawingml/2006/main" name="1_Office Theme">
  <a:themeElements>
    <a:clrScheme name="OAG Brand Colours">
      <a:dk1>
        <a:srgbClr val="000000"/>
      </a:dk1>
      <a:lt1>
        <a:srgbClr val="FFFFFF"/>
      </a:lt1>
      <a:dk2>
        <a:srgbClr val="44546A"/>
      </a:dk2>
      <a:lt2>
        <a:srgbClr val="E7E6E6"/>
      </a:lt2>
      <a:accent1>
        <a:srgbClr val="000000"/>
      </a:accent1>
      <a:accent2>
        <a:srgbClr val="FFD700"/>
      </a:accent2>
      <a:accent3>
        <a:srgbClr val="797979"/>
      </a:accent3>
      <a:accent4>
        <a:srgbClr val="929292"/>
      </a:accent4>
      <a:accent5>
        <a:srgbClr val="FFA9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1400" dirty="0">
            <a:solidFill>
              <a:schemeClr val="bg1"/>
            </a:solidFill>
            <a:latin typeface="Helvetica" pitchFamily="2" charset="0"/>
          </a:defRPr>
        </a:defPPr>
      </a:lstStyle>
    </a:spDef>
    <a:txDef>
      <a:spPr/>
      <a:bodyPr lIns="0" anchor="t">
        <a:noAutofit/>
      </a:bodyPr>
      <a:lstStyle>
        <a:defPPr algn="l">
          <a:defRPr smtClean="0">
            <a:solidFill>
              <a:srgbClr val="08090E"/>
            </a:solidFill>
            <a:latin typeface="Helvetica Light" panose="020B0403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D1E64528FDC4C82627C95A38D6985" ma:contentTypeVersion="12" ma:contentTypeDescription="Create a new document." ma:contentTypeScope="" ma:versionID="8c8e7c1c9735abfe91364af21c9e93a3">
  <xsd:schema xmlns:xsd="http://www.w3.org/2001/XMLSchema" xmlns:xs="http://www.w3.org/2001/XMLSchema" xmlns:p="http://schemas.microsoft.com/office/2006/metadata/properties" xmlns:ns2="75fe8b76-0683-4a3a-bb4e-0e71958df12b" xmlns:ns3="903be783-787b-4547-9b0a-150583a00c18" targetNamespace="http://schemas.microsoft.com/office/2006/metadata/properties" ma:root="true" ma:fieldsID="77e986ee235ba3d9743653ea623f0e59" ns2:_="" ns3:_="">
    <xsd:import namespace="75fe8b76-0683-4a3a-bb4e-0e71958df12b"/>
    <xsd:import namespace="903be783-787b-4547-9b0a-150583a00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e8b76-0683-4a3a-bb4e-0e71958df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3be783-787b-4547-9b0a-150583a00c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7AC91-5994-455E-B2D7-BCB83FEE8A16}"/>
</file>

<file path=customXml/itemProps2.xml><?xml version="1.0" encoding="utf-8"?>
<ds:datastoreItem xmlns:ds="http://schemas.openxmlformats.org/officeDocument/2006/customXml" ds:itemID="{5AE13C03-9031-4B5B-8881-78B90A57613B}">
  <ds:schemaRefs>
    <ds:schemaRef ds:uri="http://schemas.microsoft.com/office/2006/documentManagement/types"/>
    <ds:schemaRef ds:uri="http://schemas.microsoft.com/office/infopath/2007/PartnerControls"/>
    <ds:schemaRef ds:uri="903be783-787b-4547-9b0a-150583a00c18"/>
    <ds:schemaRef ds:uri="75fe8b76-0683-4a3a-bb4e-0e71958df12b"/>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FF6D6A5-32FC-4675-829E-740485D411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34963</TotalTime>
  <Words>2030</Words>
  <Application>Microsoft Office PowerPoint</Application>
  <PresentationFormat>Widescreen</PresentationFormat>
  <Paragraphs>374</Paragraphs>
  <Slides>18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Wingdings</vt:lpstr>
      <vt:lpstr>F37 Bolton</vt:lpstr>
      <vt:lpstr>F37 Bolton Light Italic</vt:lpstr>
      <vt:lpstr>Calibri</vt:lpstr>
      <vt:lpstr>F37 Bolton Bold</vt:lpstr>
      <vt:lpstr>F37 Bolton Light</vt:lpstr>
      <vt:lpstr>DIN Condensed</vt:lpstr>
      <vt:lpstr>arial</vt:lpstr>
      <vt:lpstr>arial</vt:lpstr>
      <vt:lpstr>DIN Condensed Light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Davidson, Sue (OAG)</cp:lastModifiedBy>
  <cp:revision>259</cp:revision>
  <cp:lastPrinted>2021-02-18T13:49:34Z</cp:lastPrinted>
  <dcterms:created xsi:type="dcterms:W3CDTF">2018-12-17T15:30:26Z</dcterms:created>
  <dcterms:modified xsi:type="dcterms:W3CDTF">2021-04-28T08:08:55Z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0x010100539D1E64528FDC4C82627C95A38D6985</vt:lpwstr>
  </property>
</Properties>
</file>